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41" r:id="rId4"/>
    <p:sldMasterId id="2147483825" r:id="rId5"/>
    <p:sldMasterId id="2147483848" r:id="rId6"/>
    <p:sldMasterId id="2147483867" r:id="rId7"/>
  </p:sldMasterIdLst>
  <p:notesMasterIdLst>
    <p:notesMasterId r:id="rId41"/>
  </p:notesMasterIdLst>
  <p:handoutMasterIdLst>
    <p:handoutMasterId r:id="rId42"/>
  </p:handoutMasterIdLst>
  <p:sldIdLst>
    <p:sldId id="256" r:id="rId8"/>
    <p:sldId id="27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21" r:id="rId39"/>
    <p:sldId id="270" r:id="rId40"/>
  </p:sldIdLst>
  <p:sldSz cx="12192000" cy="6858000"/>
  <p:notesSz cx="7010400" cy="92964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00B"/>
    <a:srgbClr val="404040"/>
    <a:srgbClr val="EBEBEB"/>
    <a:srgbClr val="151515"/>
    <a:srgbClr val="575756"/>
    <a:srgbClr val="FFFFFF"/>
    <a:srgbClr val="DD4654"/>
    <a:srgbClr val="F3D2D5"/>
    <a:srgbClr val="E6A8AD"/>
    <a:srgbClr val="E57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14" autoAdjust="0"/>
    <p:restoredTop sz="81439" autoAdjust="0"/>
  </p:normalViewPr>
  <p:slideViewPr>
    <p:cSldViewPr snapToGrid="0" snapToObjects="1">
      <p:cViewPr varScale="1">
        <p:scale>
          <a:sx n="72" d="100"/>
          <a:sy n="72" d="100"/>
        </p:scale>
        <p:origin x="490" y="62"/>
      </p:cViewPr>
      <p:guideLst/>
    </p:cSldViewPr>
  </p:slideViewPr>
  <p:outlineViewPr>
    <p:cViewPr>
      <p:scale>
        <a:sx n="33" d="100"/>
        <a:sy n="33" d="100"/>
      </p:scale>
      <p:origin x="0" y="-300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06" y="62"/>
      </p:cViewPr>
      <p:guideLst>
        <p:guide orient="horz"/>
        <p:guide pos="2208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  <a:t>9/9/2020</a:t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  <a:t>‹#›</a:t>
            </a:fld>
            <a:endParaRPr 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717550"/>
            <a:ext cx="5580062" cy="3125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310765"/>
            <a:ext cx="5580062" cy="4784070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lang="en-US" sz="16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40000" indent="-180000" algn="l" defTabSz="1219304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900000" indent="-180000" algn="l" defTabSz="1219304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6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2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2" orient="horz" pos="2704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2432" userDrawn="1">
          <p15:clr>
            <a:srgbClr val="F26B43"/>
          </p15:clr>
        </p15:guide>
        <p15:guide id="7" pos="461" userDrawn="1">
          <p15:clr>
            <a:srgbClr val="F26B43"/>
          </p15:clr>
        </p15:guide>
        <p15:guide id="9" pos="2207" userDrawn="1">
          <p15:clr>
            <a:srgbClr val="F26B43"/>
          </p15:clr>
        </p15:guide>
        <p15:guide id="10" pos="3976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980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858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408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609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40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290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129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zh-CN" smtClean="0"/>
              <a:t>模块返回的错误码请参考模块</a:t>
            </a:r>
            <a:r>
              <a:rPr lang="en-US" altLang="zh-CN" smtClean="0"/>
              <a:t>AT</a:t>
            </a:r>
            <a:r>
              <a:rPr lang="zh-CN" altLang="zh-CN" smtClean="0"/>
              <a:t>指令集中的说明。</a:t>
            </a:r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4044947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51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617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60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839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147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778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76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CSQ </a:t>
            </a:r>
            <a:r>
              <a:rPr lang="zh-CN" altLang="zh-CN" smtClean="0"/>
              <a:t>中的</a:t>
            </a:r>
            <a:r>
              <a:rPr lang="en-US" altLang="zh-CN" smtClean="0"/>
              <a:t> rssi </a:t>
            </a:r>
            <a:r>
              <a:rPr lang="zh-CN" altLang="zh-CN" smtClean="0"/>
              <a:t>与</a:t>
            </a:r>
            <a:r>
              <a:rPr lang="en-US" altLang="zh-CN" smtClean="0"/>
              <a:t> dBm </a:t>
            </a:r>
            <a:r>
              <a:rPr lang="zh-CN" altLang="zh-CN" smtClean="0"/>
              <a:t>换算公式如下： </a:t>
            </a:r>
          </a:p>
          <a:p>
            <a:r>
              <a:rPr lang="en-US" altLang="zh-CN" smtClean="0"/>
              <a:t>dBm = rssi*2 – 113 </a:t>
            </a:r>
            <a:endParaRPr lang="zh-CN" altLang="zh-CN" smtClean="0"/>
          </a:p>
          <a:p>
            <a:r>
              <a:rPr lang="zh-CN" altLang="zh-CN" smtClean="0"/>
              <a:t>例如，当</a:t>
            </a:r>
            <a:r>
              <a:rPr lang="en-US" altLang="zh-CN" smtClean="0"/>
              <a:t> rssi </a:t>
            </a:r>
            <a:r>
              <a:rPr lang="zh-CN" altLang="zh-CN" smtClean="0"/>
              <a:t>等于</a:t>
            </a:r>
            <a:r>
              <a:rPr lang="en-US" altLang="zh-CN" smtClean="0"/>
              <a:t> 30 </a:t>
            </a:r>
            <a:r>
              <a:rPr lang="zh-CN" altLang="zh-CN" smtClean="0"/>
              <a:t>时，对应</a:t>
            </a:r>
            <a:r>
              <a:rPr lang="en-US" altLang="zh-CN" smtClean="0"/>
              <a:t> dBm </a:t>
            </a:r>
            <a:r>
              <a:rPr lang="zh-CN" altLang="zh-CN" smtClean="0"/>
              <a:t>为</a:t>
            </a:r>
            <a:r>
              <a:rPr lang="en-US" altLang="zh-CN" smtClean="0"/>
              <a:t>-53dBm</a:t>
            </a:r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3825880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784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301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717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175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1161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18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053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319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分为</a:t>
            </a:r>
            <a:r>
              <a:rPr lang="en-US" altLang="zh-CN" smtClean="0"/>
              <a:t>4</a:t>
            </a:r>
            <a:r>
              <a:rPr lang="zh-CN" altLang="en-US" smtClean="0"/>
              <a:t>类：</a:t>
            </a:r>
            <a:r>
              <a:rPr lang="en-US" altLang="zh-CN" smtClean="0"/>
              <a:t>1.</a:t>
            </a:r>
            <a:r>
              <a:rPr lang="zh-CN" altLang="zh-CN" smtClean="0"/>
              <a:t>测试指令</a:t>
            </a:r>
            <a:r>
              <a:rPr lang="zh-CN" altLang="en-US" smtClean="0"/>
              <a:t>；</a:t>
            </a:r>
            <a:r>
              <a:rPr lang="en-US" altLang="zh-CN" smtClean="0"/>
              <a:t>2.</a:t>
            </a:r>
            <a:r>
              <a:rPr lang="zh-CN" altLang="zh-CN" smtClean="0"/>
              <a:t>查询指令</a:t>
            </a:r>
            <a:r>
              <a:rPr lang="zh-CN" altLang="en-US" smtClean="0"/>
              <a:t>；</a:t>
            </a:r>
            <a:r>
              <a:rPr lang="en-US" altLang="zh-CN" smtClean="0"/>
              <a:t>3.</a:t>
            </a:r>
            <a:r>
              <a:rPr lang="zh-CN" altLang="zh-CN" smtClean="0"/>
              <a:t>执行指令（有参数）</a:t>
            </a:r>
            <a:r>
              <a:rPr lang="en-US" altLang="zh-CN" smtClean="0"/>
              <a:t>;4.</a:t>
            </a:r>
            <a:r>
              <a:rPr lang="zh-CN" altLang="zh-CN" smtClean="0"/>
              <a:t>执行指令（无参数）</a:t>
            </a:r>
            <a:endParaRPr lang="en-US" altLang="zh-CN" smtClean="0"/>
          </a:p>
          <a:p>
            <a:r>
              <a:rPr lang="zh-CN" altLang="en-US" smtClean="0"/>
              <a:t>查询当前网络连接状态</a:t>
            </a:r>
            <a:endParaRPr lang="en-US" altLang="zh-CN" smtClean="0"/>
          </a:p>
          <a:p>
            <a:pPr lvl="1"/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24509602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1738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04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lvl="1" indent="0">
              <a:buNone/>
            </a:pPr>
            <a:endParaRPr lang="en-US" altLang="zh-CN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1529600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97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93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449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416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11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"/>
            <a:ext cx="12192000" cy="5602224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8" name="L 形 7"/>
          <p:cNvSpPr/>
          <p:nvPr userDrawn="1"/>
        </p:nvSpPr>
        <p:spPr>
          <a:xfrm rot="16200000" flipH="1">
            <a:off x="6634196" y="2578036"/>
            <a:ext cx="701032" cy="71765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6560" y="907092"/>
            <a:ext cx="812583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>
              <a:defRPr lang="en-US" sz="3200" b="0" i="0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 defTabSz="914034">
              <a:lnSpc>
                <a:spcPts val="3439"/>
              </a:lnSpc>
            </a:pPr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6561" y="1949372"/>
            <a:ext cx="8125840" cy="643926"/>
          </a:xfrm>
        </p:spPr>
        <p:txBody>
          <a:bodyPr vert="horz" lIns="0" tIns="0" rIns="0" bIns="0" rtlCol="0">
            <a:noAutofit/>
          </a:bodyPr>
          <a:lstStyle>
            <a:lvl1pPr marL="228600" indent="-228600">
              <a:buNone/>
              <a:defRPr lang="en-US" sz="14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zh-CN" altLang="en-US" dirty="0" smtClean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9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  <a:prstGeom prst="rect">
            <a:avLst/>
          </a:prstGeom>
        </p:spPr>
        <p:txBody>
          <a:bodyPr lIns="100800" tIns="50400" rIns="100800" bIns="50400" anchor="t" anchorCtr="0"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4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39438183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38805676"/>
              </p:ext>
            </p:extLst>
          </p:nvPr>
        </p:nvGraphicFramePr>
        <p:xfrm>
          <a:off x="1007140" y="1398424"/>
          <a:ext cx="10194260" cy="1082675"/>
        </p:xfrm>
        <a:graphic>
          <a:graphicData uri="http://schemas.openxmlformats.org/drawingml/2006/table">
            <a:tbl>
              <a:tblPr/>
              <a:tblGrid>
                <a:gridCol w="3119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7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3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46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课程编码</a:t>
                      </a: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适用产品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产品版本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课程版本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48564038"/>
              </p:ext>
            </p:extLst>
          </p:nvPr>
        </p:nvGraphicFramePr>
        <p:xfrm>
          <a:off x="1007140" y="2920836"/>
          <a:ext cx="10177327" cy="3038475"/>
        </p:xfrm>
        <a:graphic>
          <a:graphicData uri="http://schemas.openxmlformats.org/drawingml/2006/table">
            <a:tbl>
              <a:tblPr/>
              <a:tblGrid>
                <a:gridCol w="3119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7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3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76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作者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时间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审核人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新开发/优化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139" y="1969626"/>
            <a:ext cx="311903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课程编码</a:t>
            </a:r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126170" y="1969626"/>
            <a:ext cx="196745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适用的产品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093619" y="1969626"/>
            <a:ext cx="3023155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V5R2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116775" y="1969626"/>
            <a:ext cx="2084625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V1R1</a:t>
            </a:r>
            <a:endParaRPr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042" y="3517796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126170" y="3517796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3619" y="3517796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16775" y="3481792"/>
            <a:ext cx="2056050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新开发</a:t>
            </a: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952130" y="368661"/>
            <a:ext cx="2802144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27" tIns="39112" rIns="78227" bIns="39112" anchor="ctr"/>
          <a:lstStyle/>
          <a:p>
            <a:pPr algn="l" defTabSz="1001223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499" b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修订记录</a:t>
            </a:r>
          </a:p>
        </p:txBody>
      </p:sp>
      <p:sp>
        <p:nvSpPr>
          <p:cNvPr id="14" name="Text Box 58"/>
          <p:cNvSpPr txBox="1">
            <a:spLocks noChangeArrowheads="1"/>
          </p:cNvSpPr>
          <p:nvPr userDrawn="1"/>
        </p:nvSpPr>
        <p:spPr bwMode="auto">
          <a:xfrm>
            <a:off x="8900835" y="296652"/>
            <a:ext cx="27712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zh-CN" altLang="en-US" sz="3998" i="0" baseline="0" dirty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本页不打印</a:t>
            </a: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7042" y="4021852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22" hasCustomPrompt="1"/>
          </p:nvPr>
        </p:nvSpPr>
        <p:spPr>
          <a:xfrm>
            <a:off x="4126170" y="4021852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3619" y="4021852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8" name="文本占位符 7"/>
          <p:cNvSpPr>
            <a:spLocks noGrp="1"/>
          </p:cNvSpPr>
          <p:nvPr>
            <p:ph type="body" sz="quarter" idx="24" hasCustomPrompt="1"/>
          </p:nvPr>
        </p:nvSpPr>
        <p:spPr>
          <a:xfrm>
            <a:off x="9116775" y="3985848"/>
            <a:ext cx="2084625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19" name="文本占位符 7"/>
          <p:cNvSpPr>
            <a:spLocks noGrp="1"/>
          </p:cNvSpPr>
          <p:nvPr>
            <p:ph type="body" sz="quarter" idx="25" hasCustomPrompt="1"/>
          </p:nvPr>
        </p:nvSpPr>
        <p:spPr>
          <a:xfrm>
            <a:off x="1007042" y="4489904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26" hasCustomPrompt="1"/>
          </p:nvPr>
        </p:nvSpPr>
        <p:spPr>
          <a:xfrm>
            <a:off x="4126170" y="4489904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27" hasCustomPrompt="1"/>
          </p:nvPr>
        </p:nvSpPr>
        <p:spPr>
          <a:xfrm>
            <a:off x="6093619" y="4489904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28" hasCustomPrompt="1"/>
          </p:nvPr>
        </p:nvSpPr>
        <p:spPr>
          <a:xfrm>
            <a:off x="9116775" y="4489904"/>
            <a:ext cx="20560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29" hasCustomPrompt="1"/>
          </p:nvPr>
        </p:nvSpPr>
        <p:spPr>
          <a:xfrm>
            <a:off x="1007042" y="5029964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4" name="文本占位符 7"/>
          <p:cNvSpPr>
            <a:spLocks noGrp="1"/>
          </p:cNvSpPr>
          <p:nvPr>
            <p:ph type="body" sz="quarter" idx="30" hasCustomPrompt="1"/>
          </p:nvPr>
        </p:nvSpPr>
        <p:spPr>
          <a:xfrm>
            <a:off x="4126170" y="5029964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5" name="文本占位符 7"/>
          <p:cNvSpPr>
            <a:spLocks noGrp="1"/>
          </p:cNvSpPr>
          <p:nvPr>
            <p:ph type="body" sz="quarter" idx="31" hasCustomPrompt="1"/>
          </p:nvPr>
        </p:nvSpPr>
        <p:spPr>
          <a:xfrm>
            <a:off x="6093619" y="5029964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6" name="文本占位符 7"/>
          <p:cNvSpPr>
            <a:spLocks noGrp="1"/>
          </p:cNvSpPr>
          <p:nvPr>
            <p:ph type="body" sz="quarter" idx="32" hasCustomPrompt="1"/>
          </p:nvPr>
        </p:nvSpPr>
        <p:spPr>
          <a:xfrm>
            <a:off x="9116775" y="5029964"/>
            <a:ext cx="208462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27" name="文本占位符 7"/>
          <p:cNvSpPr>
            <a:spLocks noGrp="1"/>
          </p:cNvSpPr>
          <p:nvPr>
            <p:ph type="body" sz="quarter" idx="33" hasCustomPrompt="1"/>
          </p:nvPr>
        </p:nvSpPr>
        <p:spPr>
          <a:xfrm>
            <a:off x="1007042" y="5498016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8" name="文本占位符 7"/>
          <p:cNvSpPr>
            <a:spLocks noGrp="1"/>
          </p:cNvSpPr>
          <p:nvPr>
            <p:ph type="body" sz="quarter" idx="34" hasCustomPrompt="1"/>
          </p:nvPr>
        </p:nvSpPr>
        <p:spPr>
          <a:xfrm>
            <a:off x="4126170" y="5498016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9" name="文本占位符 7"/>
          <p:cNvSpPr>
            <a:spLocks noGrp="1"/>
          </p:cNvSpPr>
          <p:nvPr>
            <p:ph type="body" sz="quarter" idx="35" hasCustomPrompt="1"/>
          </p:nvPr>
        </p:nvSpPr>
        <p:spPr>
          <a:xfrm>
            <a:off x="6093619" y="5498016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30" name="文本占位符 7"/>
          <p:cNvSpPr>
            <a:spLocks noGrp="1"/>
          </p:cNvSpPr>
          <p:nvPr>
            <p:ph type="body" sz="quarter" idx="36" hasCustomPrompt="1"/>
          </p:nvPr>
        </p:nvSpPr>
        <p:spPr>
          <a:xfrm>
            <a:off x="9116775" y="5498016"/>
            <a:ext cx="208462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</p:spTree>
    <p:extLst>
      <p:ext uri="{BB962C8B-B14F-4D97-AF65-F5344CB8AC3E}">
        <p14:creationId xmlns:p14="http://schemas.microsoft.com/office/powerpoint/2010/main" val="389798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#前言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+mn-ea"/>
                <a:ea typeface="+mn-ea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+mn-ea"/>
                <a:ea typeface="+mn-ea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+mn-ea"/>
                <a:ea typeface="+mn-ea"/>
              </a:defRPr>
            </a:lvl3pPr>
            <a:lvl4pPr fontAlgn="ctr">
              <a:defRPr baseline="0">
                <a:latin typeface="+mn-ea"/>
                <a:ea typeface="+mn-ea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+mn-ea"/>
                <a:ea typeface="+mn-ea"/>
              </a:defRPr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</a:p>
          <a:p>
            <a:pPr lvl="1"/>
            <a:r>
              <a:rPr lang="zh-CN" altLang="en-US" dirty="0"/>
              <a:t>第二</a:t>
            </a:r>
            <a:r>
              <a:rPr lang="zh-CN" altLang="en-US" dirty="0" smtClean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17614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前言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0536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116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#目标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eaLnBrk="1" fontAlgn="ctr" hangingPunct="1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+mn-ea"/>
                <a:ea typeface="+mn-ea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+mn-ea"/>
                <a:ea typeface="+mn-ea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+mn-ea"/>
                <a:ea typeface="+mn-ea"/>
              </a:defRPr>
            </a:lvl3pPr>
            <a:lvl4pPr fontAlgn="ctr">
              <a:defRPr baseline="0">
                <a:latin typeface="+mn-ea"/>
                <a:ea typeface="+mn-ea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+mn-ea"/>
                <a:ea typeface="+mn-ea"/>
              </a:defRPr>
            </a:lvl5pPr>
          </a:lstStyle>
          <a:p>
            <a:pPr eaLnBrk="1" hangingPunct="1"/>
            <a:r>
              <a:rPr lang="zh-CN" altLang="en-US" dirty="0" smtClean="0"/>
              <a:t>学完本课程后，您将能够：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20820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1223" eaLnBrk="0" fontAlgn="ctr" hangingPunct="0"/>
            <a:r>
              <a:rPr lang="zh-CN" altLang="en-US" sz="364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目标</a:t>
            </a:r>
            <a:endParaRPr lang="en-US" altLang="zh-CN" sz="3640" b="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1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#目录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68811"/>
          </a:xfrm>
          <a:prstGeom prst="rect">
            <a:avLst/>
          </a:prstGeo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28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47485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1001223" eaLnBrk="0" fontAlgn="ctr" hangingPunct="0">
              <a:defRPr sz="364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>
                <a:solidFill>
                  <a:srgbClr val="404040"/>
                </a:solidFill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9592998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116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#本节概述和学习目标(可选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414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4397358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1223" eaLnBrk="0" fontAlgn="ctr" hangingPunct="0"/>
            <a:r>
              <a:rPr lang="zh-CN" altLang="en-US" sz="364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本节概述和学习目标</a:t>
            </a:r>
            <a:endParaRPr lang="zh-CN" altLang="en-US" sz="3640" b="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247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6" y="1844675"/>
            <a:ext cx="10153650" cy="4068812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+mn-ea"/>
                <a:ea typeface="+mn-ea"/>
                <a:cs typeface="Huawei Sans" panose="020C0503030203020204" pitchFamily="34" charset="0"/>
              </a:defRPr>
            </a:lvl1pPr>
            <a:lvl2pPr marL="744537" indent="-342900" algn="just" fontAlgn="ctr">
              <a:buSzPct val="100000"/>
              <a:buFont typeface="+mj-lt"/>
              <a:buAutoNum type="alphaUcPeriod"/>
              <a:defRPr sz="1800" baseline="0">
                <a:latin typeface="+mn-ea"/>
                <a:ea typeface="+mn-ea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cxnSp>
        <p:nvCxnSpPr>
          <p:cNvPr id="24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368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584088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思考题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67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#本节小结（可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 smtClean="0"/>
              <a:t>此版式用于每一节的小结</a:t>
            </a:r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11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本节小结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24204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9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本章总结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23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此版式用于提供给学员更多学习信息。</a:t>
            </a:r>
          </a:p>
        </p:txBody>
      </p:sp>
      <p:cxnSp>
        <p:nvCxnSpPr>
          <p:cNvPr id="12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更多信息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638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前言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686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学习推荐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019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  <a:prstGeom prst="rect">
            <a:avLst/>
          </a:prstGeo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78064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  <a:prstGeom prst="rect">
            <a:avLst/>
          </a:prstGeo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4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5217399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84"/>
            <a:ext cx="12192000" cy="71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1031295" y="4957156"/>
            <a:ext cx="10441567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300" b="1" kern="1200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0"/>
          </p:nvPr>
        </p:nvSpPr>
        <p:spPr>
          <a:xfrm>
            <a:off x="1031295" y="5816120"/>
            <a:ext cx="6912000" cy="493200"/>
          </a:xfrm>
          <a:prstGeom prst="rect">
            <a:avLst/>
          </a:prstGeom>
        </p:spPr>
        <p:txBody>
          <a:bodyPr/>
          <a:lstStyle>
            <a:lvl1pPr marL="0" indent="0" algn="l" defTabSz="801688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dirty="0" smtClean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Rectangle 54">
            <a:extLst>
              <a:ext uri="{FF2B5EF4-FFF2-40B4-BE49-F238E27FC236}">
                <a16:creationId xmlns="" xmlns:a16="http://schemas.microsoft.com/office/drawing/2014/main" id="{2078FA11-5569-4994-AEB7-1AF5CAC763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428" y="6500581"/>
            <a:ext cx="2604743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zh-CN" altLang="en-US" sz="1200" baseline="0" dirty="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版权所有</a:t>
            </a:r>
            <a:r>
              <a:rPr lang="en-US" altLang="zh-CN" sz="1200" baseline="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© </a:t>
            </a:r>
            <a:r>
              <a:rPr lang="en-US" altLang="zh-CN" sz="1200" baseline="0" smtClean="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2020 </a:t>
            </a:r>
            <a:r>
              <a:rPr lang="zh-CN" altLang="en-US" sz="1200" baseline="0" dirty="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华为技术有限公司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89" y="251069"/>
            <a:ext cx="1965600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43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前言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6218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12284" y="1233487"/>
            <a:ext cx="10558800" cy="4680000"/>
          </a:xfrm>
          <a:prstGeom prst="rect">
            <a:avLst/>
          </a:prstGeom>
        </p:spPr>
        <p:txBody>
          <a:bodyPr/>
          <a:lstStyle>
            <a:lvl1pPr marL="301625" marR="0" indent="-301625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2pPr>
            <a:lvl3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3pPr>
            <a:lvl4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4pPr>
            <a:lvl5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5pPr>
          </a:lstStyle>
          <a:p>
            <a:pPr marL="301625" marR="0" lvl="0" indent="-301625" algn="l" defTabSz="801688" rtl="0" eaLnBrk="0" fontAlgn="base" latinLnBrk="0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学完本课程后，您将能够：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目标</a:t>
            </a:r>
            <a:endParaRPr lang="en-US" altLang="zh-CN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6767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3" y="1233487"/>
            <a:ext cx="10558800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p"/>
              <a:defRPr/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目录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9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30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73087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+mj-lt"/>
              <a:buAutoNum type="arabicPeriod"/>
              <a:tabLst/>
              <a:defRPr sz="200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marL="401637" indent="0" algn="just">
              <a:buSzPct val="100000"/>
              <a:buFont typeface="+mj-lt"/>
              <a:buNone/>
              <a:defRPr sz="1800"/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思考题</a:t>
            </a: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5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50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本章总结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911424" y="1232756"/>
            <a:ext cx="10560049" cy="4680000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2pPr>
            <a:lvl3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3pPr>
            <a:lvl4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4pPr>
            <a:lvl5pPr>
              <a:buNone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60567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#标题和内容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484312"/>
            <a:ext cx="10728326" cy="4443243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16699121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12284" y="1233487"/>
            <a:ext cx="10558800" cy="4680000"/>
          </a:xfrm>
        </p:spPr>
        <p:txBody>
          <a:bodyPr/>
          <a:lstStyle>
            <a:lvl1pPr marL="301625" marR="0" indent="-301625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2pPr>
            <a:lvl3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3pPr>
            <a:lvl4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4pPr>
            <a:lvl5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5pPr>
          </a:lstStyle>
          <a:p>
            <a:pPr marL="301625" marR="0" lvl="0" indent="-301625" algn="l" defTabSz="801688" rtl="0" eaLnBrk="0" fontAlgn="base" latinLnBrk="0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学完本课程后，您将能够：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目标</a:t>
            </a:r>
            <a:endParaRPr lang="en-US" altLang="zh-CN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4121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*#标题和内容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4859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047750"/>
            <a:ext cx="10728326" cy="4879805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7782728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#仅标题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1364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*#仅标题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4970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2608444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#谢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42AF307D-40F4-EC4C-9108-79E948007529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940" dirty="0" smtClean="0">
                <a:solidFill>
                  <a:schemeClr val="tx1"/>
                </a:solidFill>
              </a:rPr>
              <a:t>Thank you.</a:t>
            </a:r>
            <a:endParaRPr lang="en-US" sz="49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36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前言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5785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12284" y="1233487"/>
            <a:ext cx="10558800" cy="4680000"/>
          </a:xfrm>
          <a:prstGeom prst="rect">
            <a:avLst/>
          </a:prstGeom>
        </p:spPr>
        <p:txBody>
          <a:bodyPr/>
          <a:lstStyle>
            <a:lvl1pPr marL="301625" marR="0" indent="-301625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2pPr>
            <a:lvl3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3pPr>
            <a:lvl4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4pPr>
            <a:lvl5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5pPr>
          </a:lstStyle>
          <a:p>
            <a:pPr marL="301625" marR="0" lvl="0" indent="-301625" algn="l" defTabSz="801688" rtl="0" eaLnBrk="0" fontAlgn="base" latinLnBrk="0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学完本课程后，您将能够：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目标</a:t>
            </a:r>
            <a:endParaRPr lang="en-US" altLang="zh-CN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65133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3" y="1233487"/>
            <a:ext cx="10558800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p"/>
              <a:defRPr/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目录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9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30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11056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4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793455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92385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3" y="1233487"/>
            <a:ext cx="10558800" cy="4680000"/>
          </a:xfr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p"/>
              <a:defRPr/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目录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9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30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05568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+mj-lt"/>
              <a:buAutoNum type="arabicPeriod"/>
              <a:tabLst/>
              <a:defRPr sz="2000">
                <a:latin typeface="+mn-ea"/>
                <a:ea typeface="+mn-ea"/>
                <a:cs typeface="Arial" panose="020B0604020202020204" pitchFamily="34" charset="0"/>
              </a:defRPr>
            </a:lvl1pPr>
            <a:lvl2pPr marL="401637" indent="0" algn="just">
              <a:buSzPct val="100000"/>
              <a:buFont typeface="+mj-lt"/>
              <a:buNone/>
              <a:defRPr sz="1800"/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思考题</a:t>
            </a: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5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5812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本章总结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911424" y="1232756"/>
            <a:ext cx="10560049" cy="4680000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2pPr>
            <a:lvl3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3pPr>
            <a:lvl4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4pPr>
            <a:lvl5pPr>
              <a:buNone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60168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+mj-lt"/>
              <a:buAutoNum type="arabicPeriod"/>
              <a:tabLst/>
              <a:defRPr sz="200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marL="401637" indent="0" algn="just">
              <a:buSzPct val="100000"/>
              <a:buFont typeface="+mj-lt"/>
              <a:buNone/>
              <a:defRPr sz="1800"/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思考题</a:t>
            </a: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5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060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本章总结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911424" y="1232756"/>
            <a:ext cx="10560049" cy="4680000"/>
          </a:xfr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2pPr>
            <a:lvl3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3pPr>
            <a:lvl4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4pPr>
            <a:lvl5pPr>
              <a:buNone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21645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#目录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68811"/>
          </a:xfrm>
          <a:prstGeom prst="rect">
            <a:avLst/>
          </a:prstGeo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28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47485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1001223" eaLnBrk="0" fontAlgn="ctr" hangingPunct="0">
              <a:defRPr sz="364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>
                <a:solidFill>
                  <a:srgbClr val="404040"/>
                </a:solidFill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4783178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EC310A-3496-465B-B3B3-E700BDA8494A}" type="datetimeFigureOut">
              <a:rPr lang="zh-CN" altLang="en-US" smtClean="0"/>
              <a:t>2020/9/9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DD188-B841-4F2D-B0DD-37F672EC7E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56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  <a:prstGeom prst="rect">
            <a:avLst/>
          </a:prstGeo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39765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xmlns="" id="{AF72FAD7-C8C3-754A-A498-D3A7EC29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954" y="6270652"/>
            <a:ext cx="1981542" cy="153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1000" dirty="0"/>
              <a:t>Security Level:</a:t>
            </a:r>
            <a:endParaRPr lang="en-US" altLang="zh-CN" sz="1000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89" y="5976169"/>
            <a:ext cx="2257507" cy="482533"/>
          </a:xfrm>
          <a:prstGeom prst="rect">
            <a:avLst/>
          </a:prstGeom>
        </p:spPr>
      </p:pic>
      <p:grpSp>
        <p:nvGrpSpPr>
          <p:cNvPr id="30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1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2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9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1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9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0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22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81" r:id="rId2"/>
    <p:sldLayoutId id="2147483882" r:id="rId3"/>
    <p:sldLayoutId id="2147483883" r:id="rId4"/>
    <p:sldLayoutId id="2147483886" r:id="rId5"/>
    <p:sldLayoutId id="2147483887" r:id="rId6"/>
    <p:sldLayoutId id="2147483888" r:id="rId7"/>
    <p:sldLayoutId id="2147483889" r:id="rId8"/>
    <p:sldLayoutId id="2147483891" r:id="rId9"/>
    <p:sldLayoutId id="214748389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48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123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4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4" b="0" baseline="0" dirty="0">
                <a:solidFill>
                  <a:srgbClr val="1D1D1B"/>
                </a:solidFill>
                <a:latin typeface="+mn-ea"/>
                <a:ea typeface="+mn-ea"/>
                <a:cs typeface="Huawei Sans" panose="020C0503030203020204" pitchFamily="34" charset="0"/>
              </a:rPr>
              <a:t>Huawei Confidential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+mn-ea"/>
                <a:ea typeface="+mn-ea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 dirty="0">
              <a:solidFill>
                <a:srgbClr val="1D1D1B"/>
              </a:solidFill>
              <a:latin typeface="+mn-ea"/>
              <a:ea typeface="+mn-ea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7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28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29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6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1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7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79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099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28" r:id="rId2"/>
    <p:sldLayoutId id="2147483844" r:id="rId3"/>
    <p:sldLayoutId id="2147483866" r:id="rId4"/>
    <p:sldLayoutId id="2147483846" r:id="rId5"/>
    <p:sldLayoutId id="2147483871" r:id="rId6"/>
    <p:sldLayoutId id="2147483836" r:id="rId7"/>
    <p:sldLayoutId id="2147483837" r:id="rId8"/>
    <p:sldLayoutId id="2147483838" r:id="rId9"/>
    <p:sldLayoutId id="2147483839" r:id="rId10"/>
    <p:sldLayoutId id="2147483876" r:id="rId11"/>
    <p:sldLayoutId id="2147483877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ctr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642" userDrawn="1">
          <p15:clr>
            <a:srgbClr val="F26B43"/>
          </p15:clr>
        </p15:guide>
        <p15:guide id="4" pos="7038" userDrawn="1">
          <p15:clr>
            <a:srgbClr val="F26B43"/>
          </p15:clr>
        </p15:guide>
        <p15:guide id="5" orient="horz" pos="2341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orient="horz" pos="1162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731" userDrawn="1">
          <p15:clr>
            <a:srgbClr val="F26B43"/>
          </p15:clr>
        </p15:guide>
        <p15:guide id="10" orient="horz" pos="86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34131" y="457499"/>
            <a:ext cx="10726032" cy="98011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2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484313"/>
            <a:ext cx="10728325" cy="44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4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4" b="0" baseline="0" dirty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 Confidential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9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7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9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8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90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69" r:id="rId2"/>
    <p:sldLayoutId id="2147483862" r:id="rId3"/>
    <p:sldLayoutId id="2147483870" r:id="rId4"/>
    <p:sldLayoutId id="2147483863" r:id="rId5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base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219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orient="horz" pos="3906">
          <p15:clr>
            <a:srgbClr val="F26B43"/>
          </p15:clr>
        </p15:guide>
        <p15:guide id="6" pos="3840">
          <p15:clr>
            <a:srgbClr val="F26B43"/>
          </p15:clr>
        </p15:guide>
        <p15:guide id="7" pos="461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2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0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sp>
        <p:nvSpPr>
          <p:cNvPr id="70" name="Title Placeholder 1">
            <a:extLst>
              <a:ext uri="{FF2B5EF4-FFF2-40B4-BE49-F238E27FC236}">
                <a16:creationId xmlns:a16="http://schemas.microsoft.com/office/drawing/2014/main" xmlns="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73" y="1474269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1" name="Text Placeholder 1">
            <a:extLst>
              <a:ext uri="{FF2B5EF4-FFF2-40B4-BE49-F238E27FC236}">
                <a16:creationId xmlns:a16="http://schemas.microsoft.com/office/drawing/2014/main" xmlns="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 smtClean="0">
                <a:solidFill>
                  <a:srgbClr val="1D1D1B"/>
                </a:solidFill>
                <a:latin typeface="+mj-lt"/>
              </a:rPr>
              <a:t>Copyright©2020 </a:t>
            </a: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72" name="Subtitle 6">
            <a:extLst>
              <a:ext uri="{FF2B5EF4-FFF2-40B4-BE49-F238E27FC236}">
                <a16:creationId xmlns:a16="http://schemas.microsoft.com/office/drawing/2014/main" xmlns="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3" name="Subtitle 6">
            <a:extLst>
              <a:ext uri="{FF2B5EF4-FFF2-40B4-BE49-F238E27FC236}">
                <a16:creationId xmlns:a16="http://schemas.microsoft.com/office/drawing/2014/main" xmlns="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home,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97" y="5251150"/>
            <a:ext cx="1869596" cy="3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323" rtl="0" eaLnBrk="1" latinLnBrk="0" hangingPunct="1">
        <a:lnSpc>
          <a:spcPct val="90000"/>
        </a:lnSpc>
        <a:spcBef>
          <a:spcPct val="0"/>
        </a:spcBef>
        <a:buNone/>
        <a:defRPr sz="4998" b="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Huawei Sans" panose="020C0503030203020204" pitchFamily="34" charset="0"/>
        </a:defRPr>
      </a:lvl1pPr>
    </p:titleStyle>
    <p:bodyStyle>
      <a:lvl1pPr marL="0" indent="0" algn="l" defTabSz="1187323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None/>
        <a:defRPr sz="1818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662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5140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802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46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6125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62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309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971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634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295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1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IPIoT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3844032" y="1986796"/>
            <a:ext cx="2400507" cy="504887"/>
          </a:xfrm>
        </p:spPr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HCIP-IoT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NA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V2.5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唐妍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/tWX585717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2020.05.01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石嘉欣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/s00417407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27"/>
          </p:nvPr>
        </p:nvSpPr>
        <p:spPr>
          <a:xfrm>
            <a:off x="6065045" y="4561079"/>
            <a:ext cx="3023155" cy="46805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7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端到端集成开发概述</a:t>
            </a:r>
            <a:endParaRPr lang="en-US" altLang="zh-CN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指令简介</a:t>
            </a:r>
            <a:endParaRPr lang="en-US" altLang="zh-CN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 b="1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NB-IoT 3GPP</a:t>
            </a:r>
            <a:r>
              <a:rPr lang="zh-CN" altLang="en-US" b="1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相关</a:t>
            </a:r>
            <a:r>
              <a:rPr lang="zh-CN" altLang="en-US" b="1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</a:t>
            </a:r>
            <a:endParaRPr lang="en-US" altLang="zh-CN" b="1" smtClean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NB-IoT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入网</a:t>
            </a:r>
            <a:endParaRPr lang="en-US" altLang="zh-CN" b="1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Wi-Fi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</a:t>
            </a:r>
            <a:endParaRPr lang="en-US" altLang="zh-CN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pPr marL="0" indent="0">
              <a:buNone/>
            </a:pP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NB-IoT AT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指令集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1047750"/>
            <a:ext cx="4830762" cy="4879805"/>
          </a:xfrm>
        </p:spPr>
        <p:txBody>
          <a:bodyPr/>
          <a:lstStyle/>
          <a:p>
            <a:r>
              <a:rPr lang="en-US" altLang="zh-CN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MCU</a:t>
            </a:r>
            <a:r>
              <a:rPr lang="zh-CN" altLang="en-US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通过</a:t>
            </a:r>
            <a:r>
              <a:rPr lang="en-US" altLang="zh-CN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命令对通信模组进行控制。终端厂商除了实现相应业务功能的开发，同时需要开发相关程序调用</a:t>
            </a:r>
            <a:r>
              <a:rPr lang="en-US" altLang="zh-CN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命令对通信模组进行控制。</a:t>
            </a:r>
          </a:p>
          <a:p>
            <a:endParaRPr lang="zh-CN" altLang="en-US" sz="20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980812"/>
              </p:ext>
            </p:extLst>
          </p:nvPr>
        </p:nvGraphicFramePr>
        <p:xfrm>
          <a:off x="6280542" y="1211037"/>
          <a:ext cx="4997058" cy="4884957"/>
        </p:xfrm>
        <a:graphic>
          <a:graphicData uri="http://schemas.openxmlformats.org/drawingml/2006/table">
            <a:tbl>
              <a:tblPr/>
              <a:tblGrid>
                <a:gridCol w="2207143"/>
                <a:gridCol w="2789915"/>
              </a:tblGrid>
              <a:tr h="265149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altLang="en-US" sz="1400" b="1" kern="100" dirty="0" smtClean="0">
                          <a:effectLst/>
                          <a:latin typeface="+mn-lt"/>
                          <a:ea typeface="+mn-ea"/>
                        </a:rPr>
                        <a:t>操作目的</a:t>
                      </a:r>
                      <a:endParaRPr lang="zh-CN" sz="1400" b="1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+mn-lt"/>
                          <a:ea typeface="+mn-ea"/>
                        </a:rPr>
                        <a:t>AT</a:t>
                      </a:r>
                      <a:r>
                        <a:rPr lang="zh-CN" altLang="en-US" sz="1400" b="1" kern="100" dirty="0" smtClean="0">
                          <a:effectLst/>
                          <a:latin typeface="+mn-lt"/>
                          <a:ea typeface="+mn-ea"/>
                        </a:rPr>
                        <a:t>命令</a:t>
                      </a:r>
                      <a:endParaRPr lang="zh-CN" sz="1400" b="1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altLang="en-US" sz="1200" kern="1200" dirty="0" smtClean="0">
                          <a:effectLst/>
                          <a:latin typeface="+mn-lt"/>
                          <a:ea typeface="+mn-ea"/>
                        </a:rPr>
                        <a:t>功能关闭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  <a:ea typeface="+mn-ea"/>
                        </a:rPr>
                        <a:t>AT+CFUN=0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sz="1200" kern="1200" dirty="0">
                          <a:effectLst/>
                          <a:latin typeface="+mn-lt"/>
                          <a:ea typeface="+mn-ea"/>
                        </a:rPr>
                        <a:t>查询软件版本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  <a:ea typeface="+mn-ea"/>
                        </a:rPr>
                        <a:t>AT+CGMR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sz="1200" kern="1200" dirty="0">
                          <a:effectLst/>
                          <a:latin typeface="+mn-lt"/>
                          <a:ea typeface="+mn-ea"/>
                        </a:rPr>
                        <a:t>查询</a:t>
                      </a:r>
                      <a:r>
                        <a:rPr lang="zh-CN" sz="1200" kern="1200" dirty="0" smtClean="0">
                          <a:effectLst/>
                          <a:latin typeface="+mn-lt"/>
                          <a:ea typeface="+mn-ea"/>
                        </a:rPr>
                        <a:t>设备号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  <a:ea typeface="+mn-ea"/>
                        </a:rPr>
                        <a:t>AT+CGSN=1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sz="1200" kern="1200" dirty="0" smtClean="0">
                          <a:effectLst/>
                          <a:latin typeface="+mn-lt"/>
                          <a:ea typeface="+mn-ea"/>
                        </a:rPr>
                        <a:t>设置</a:t>
                      </a:r>
                      <a:r>
                        <a:rPr lang="zh-CN" altLang="en-US" sz="1200" kern="1200" dirty="0" smtClean="0">
                          <a:effectLst/>
                          <a:latin typeface="+mn-lt"/>
                          <a:ea typeface="+mn-ea"/>
                        </a:rPr>
                        <a:t>平台地址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  <a:ea typeface="+mn-ea"/>
                        </a:rPr>
                        <a:t>AT+NCDP=</a:t>
                      </a:r>
                      <a:r>
                        <a:rPr lang="en-US" sz="1200" kern="1200" dirty="0" err="1">
                          <a:effectLst/>
                          <a:latin typeface="+mn-lt"/>
                          <a:ea typeface="+mn-ea"/>
                        </a:rPr>
                        <a:t>xx.xx.xx.xx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sz="1200" kern="1200" dirty="0">
                          <a:effectLst/>
                          <a:latin typeface="+mn-lt"/>
                          <a:ea typeface="+mn-ea"/>
                        </a:rPr>
                        <a:t>设置</a:t>
                      </a:r>
                      <a:r>
                        <a:rPr lang="en-US" sz="1200" kern="1200" dirty="0">
                          <a:effectLst/>
                          <a:latin typeface="+mn-lt"/>
                          <a:ea typeface="+mn-ea"/>
                        </a:rPr>
                        <a:t>APN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  <a:ea typeface="+mn-ea"/>
                        </a:rPr>
                        <a:t>AT+CGDCONT=1,"IP","xxxx"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altLang="en-US" sz="120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模组重启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  <a:ea typeface="+mn-ea"/>
                        </a:rPr>
                        <a:t>AT+NRB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altLang="en-US" sz="120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功能开启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  <a:ea typeface="+mn-ea"/>
                        </a:rPr>
                        <a:t>AT+CFUN=1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sz="1200" kern="1200" dirty="0">
                          <a:effectLst/>
                          <a:latin typeface="+mn-lt"/>
                          <a:ea typeface="+mn-ea"/>
                        </a:rPr>
                        <a:t>查询</a:t>
                      </a:r>
                      <a:r>
                        <a:rPr lang="en-US" sz="1200" kern="1200" dirty="0">
                          <a:effectLst/>
                          <a:latin typeface="+mn-lt"/>
                          <a:ea typeface="+mn-ea"/>
                        </a:rPr>
                        <a:t>sim</a:t>
                      </a:r>
                      <a:r>
                        <a:rPr lang="zh-CN" sz="1200" kern="1200" dirty="0">
                          <a:effectLst/>
                          <a:latin typeface="+mn-lt"/>
                          <a:ea typeface="+mn-ea"/>
                        </a:rPr>
                        <a:t>卡</a:t>
                      </a:r>
                      <a:r>
                        <a:rPr lang="en-US" sz="1200" kern="1200" dirty="0" err="1">
                          <a:effectLst/>
                          <a:latin typeface="+mn-lt"/>
                          <a:ea typeface="+mn-ea"/>
                        </a:rPr>
                        <a:t>imsi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  <a:ea typeface="+mn-ea"/>
                        </a:rPr>
                        <a:t>AT+CIMI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+mn-lt"/>
                          <a:ea typeface="+mn-ea"/>
                        </a:rPr>
                        <a:t>基站连接通知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+mn-ea"/>
                        </a:rPr>
                        <a:t>AT+CSCON=1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+mn-lt"/>
                          <a:ea typeface="+mn-ea"/>
                        </a:rPr>
                        <a:t>核心网连接通知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+mn-ea"/>
                        </a:rPr>
                        <a:t>AT+CEREG=2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+mn-lt"/>
                          <a:ea typeface="+mn-ea"/>
                        </a:rPr>
                        <a:t>下行数据通知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+mn-ea"/>
                        </a:rPr>
                        <a:t>AT+NNMI=1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+mn-lt"/>
                          <a:ea typeface="+mn-ea"/>
                        </a:rPr>
                        <a:t>数据发送成功通知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+mn-ea"/>
                        </a:rPr>
                        <a:t>AT+NSMI=1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网络附着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+mn-ea"/>
                        </a:rPr>
                        <a:t>AT+CGATT=1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+mn-lt"/>
                          <a:ea typeface="+mn-ea"/>
                        </a:rPr>
                        <a:t>查询</a:t>
                      </a:r>
                      <a:r>
                        <a:rPr lang="en-US" sz="1200" kern="100" dirty="0">
                          <a:effectLst/>
                          <a:latin typeface="+mn-lt"/>
                          <a:ea typeface="+mn-ea"/>
                        </a:rPr>
                        <a:t>UE</a:t>
                      </a:r>
                      <a:r>
                        <a:rPr lang="zh-CN" sz="1200" kern="100" dirty="0">
                          <a:effectLst/>
                          <a:latin typeface="+mn-lt"/>
                          <a:ea typeface="+mn-ea"/>
                        </a:rPr>
                        <a:t>状态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+mn-ea"/>
                        </a:rPr>
                        <a:t>AT+NUESTATS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zh-CN" sz="1200" kern="100" dirty="0" smtClean="0">
                          <a:effectLst/>
                          <a:latin typeface="+mn-lt"/>
                          <a:ea typeface="+mn-ea"/>
                        </a:rPr>
                        <a:t>查询</a:t>
                      </a:r>
                      <a:r>
                        <a:rPr lang="zh-CN" altLang="en-US" sz="1200" kern="100" dirty="0" smtClean="0">
                          <a:effectLst/>
                          <a:latin typeface="+mn-lt"/>
                          <a:ea typeface="+mn-ea"/>
                        </a:rPr>
                        <a:t>核心网</a:t>
                      </a:r>
                      <a:r>
                        <a:rPr lang="zh-CN" sz="1200" kern="100" dirty="0" smtClean="0">
                          <a:effectLst/>
                          <a:latin typeface="+mn-lt"/>
                          <a:ea typeface="+mn-ea"/>
                        </a:rPr>
                        <a:t>分配</a:t>
                      </a:r>
                      <a:r>
                        <a:rPr lang="en-US" sz="1200" kern="100" dirty="0" err="1">
                          <a:effectLst/>
                          <a:latin typeface="+mn-lt"/>
                          <a:ea typeface="+mn-ea"/>
                        </a:rPr>
                        <a:t>ip</a:t>
                      </a:r>
                      <a:r>
                        <a:rPr lang="zh-CN" sz="1200" kern="100" dirty="0">
                          <a:effectLst/>
                          <a:latin typeface="+mn-lt"/>
                          <a:ea typeface="+mn-ea"/>
                        </a:rPr>
                        <a:t>地址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+mn-ea"/>
                        </a:rPr>
                        <a:t>AT+CGPADDR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+mn-lt"/>
                          <a:ea typeface="+mn-ea"/>
                        </a:rPr>
                        <a:t>发送数据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+mn-ea"/>
                        </a:rPr>
                        <a:t>AT+NMGS=1,11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+mn-lt"/>
                          <a:ea typeface="+mn-ea"/>
                        </a:rPr>
                        <a:t>查询发送缓存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+mn-ea"/>
                        </a:rPr>
                        <a:t>AT+NQMGS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56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+mn-lt"/>
                          <a:ea typeface="+mn-ea"/>
                        </a:rPr>
                        <a:t>查询接收缓存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+mn-ea"/>
                        </a:rPr>
                        <a:t>AT+NQMGR</a:t>
                      </a:r>
                      <a:endParaRPr lang="zh-CN" sz="12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4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AT+CGSN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（查询模块序列号）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执行该命令会返回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IMEI(</a:t>
            </a:r>
            <a:r>
              <a:rPr lang="zh-CN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国际移动设备标识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)</a:t>
            </a:r>
            <a:r>
              <a:rPr lang="zh-CN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序列号，这个序列号每个模块都是唯一的，它是由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GSM</a:t>
            </a:r>
            <a:r>
              <a:rPr lang="zh-CN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（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GlobalSystemforMobileCommunications</a:t>
            </a:r>
            <a:r>
              <a:rPr lang="zh-CN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，全球移动通信协会）统一分配的，很多物联网平台都是以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IMEI</a:t>
            </a:r>
            <a:r>
              <a:rPr lang="zh-CN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号来区分不同的设备，例如华为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云物联网</a:t>
            </a:r>
            <a:r>
              <a:rPr lang="zh-CN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平台就是通过在的平台上注册设备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IMEI</a:t>
            </a:r>
            <a:r>
              <a:rPr lang="zh-CN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号来区分不同的设备终端。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986962"/>
              </p:ext>
            </p:extLst>
          </p:nvPr>
        </p:nvGraphicFramePr>
        <p:xfrm>
          <a:off x="2036452" y="3429000"/>
          <a:ext cx="8128000" cy="1736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例：查询模块序列号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发送指令：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AT+CGSN=1</a:t>
                      </a:r>
                    </a:p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模块返回：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+CGSN:868744036640526</a:t>
                      </a: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OK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6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AT+CEREG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（查询网络注册状态）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该指令用于查询终端</a:t>
            </a:r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EPS </a:t>
            </a:r>
            <a:r>
              <a:rPr lang="zh-CN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网络注册状态。当使能提示时，终端的网络注册状态信息有变化，会主动上报给用户终端。通过不同的设置可以上报</a:t>
            </a:r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EPS</a:t>
            </a:r>
            <a:r>
              <a:rPr lang="zh-CN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注册状态、位置区码、小区</a:t>
            </a:r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ID</a:t>
            </a:r>
            <a:r>
              <a:rPr lang="zh-CN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、服务小区的接入技术等信息，通常情况下只需要设置为自动上报</a:t>
            </a:r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EPS</a:t>
            </a:r>
            <a:r>
              <a:rPr lang="zh-CN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注册状态</a:t>
            </a:r>
            <a:r>
              <a:rPr lang="zh-CN" altLang="zh-CN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。</a:t>
            </a:r>
            <a:endParaRPr lang="en-US" altLang="zh-CN" sz="2000" dirty="0" smtClean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pPr marL="0" indent="0">
              <a:buNone/>
            </a:pPr>
            <a:endParaRPr lang="en-US" altLang="zh-CN" smtClean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pPr marL="0" indent="0">
              <a:buNone/>
            </a:pPr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zh-CN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第一个</a:t>
            </a:r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1</a:t>
            </a:r>
            <a:r>
              <a:rPr lang="zh-CN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表示使能网络注册状态</a:t>
            </a:r>
            <a:r>
              <a:rPr lang="zh-CN" altLang="zh-CN" sz="200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自动</a:t>
            </a:r>
            <a:r>
              <a:rPr lang="zh-CN" altLang="zh-CN" sz="200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上报</a:t>
            </a:r>
            <a:r>
              <a:rPr lang="en-US" altLang="zh-CN" sz="200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”+</a:t>
            </a:r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CEREG:&lt;stat&gt;”</a:t>
            </a:r>
            <a:r>
              <a:rPr lang="zh-CN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，第二</a:t>
            </a:r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1</a:t>
            </a:r>
            <a:r>
              <a:rPr lang="zh-CN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表示已经注册上网络，如果是</a:t>
            </a:r>
            <a:r>
              <a:rPr lang="en-US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</a:t>
            </a:r>
            <a:r>
              <a:rPr lang="zh-CN" altLang="zh-CN" sz="20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的话表示未注册，但终端目前正试图注册或搜寻注册</a:t>
            </a:r>
            <a:r>
              <a:rPr lang="zh-CN" altLang="zh-CN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网络</a:t>
            </a:r>
            <a:r>
              <a:rPr lang="zh-CN" altLang="en-US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。</a:t>
            </a:r>
            <a:endParaRPr lang="zh-CN" altLang="zh-CN" sz="20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pPr marL="0" indent="0">
              <a:buNone/>
            </a:pPr>
            <a:endParaRPr lang="zh-CN" altLang="zh-CN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302592"/>
              </p:ext>
            </p:extLst>
          </p:nvPr>
        </p:nvGraphicFramePr>
        <p:xfrm>
          <a:off x="1955540" y="2636912"/>
          <a:ext cx="8128000" cy="228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例：设置网络注册状态上报信息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方正兰亭黑简体" panose="02000000000000000000" pitchFamily="2" charset="-122"/>
                      </a:endParaRPr>
                    </a:p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发送指令：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方正兰亭黑简体" panose="02000000000000000000" pitchFamily="2" charset="-122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AT+CEREG=1</a:t>
                      </a:r>
                    </a:p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模块返回：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方正兰亭黑简体" panose="02000000000000000000" pitchFamily="2" charset="-122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OK</a:t>
                      </a:r>
                    </a:p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设置成功后，当网络注册状态信息有变化，会主动上报给用户终端，如：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方正兰亭黑简体" panose="02000000000000000000" pitchFamily="2" charset="-122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+CEREG:1,1</a:t>
                      </a: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OK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4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AT+CSCON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（查询终端与基站连接状态）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该指令用于查询终端与基站的连接状态。当使能提示时，终端与基站的连接状态信息有变化，会主动上报给用户终端。连接状态包括连接态和空闲态</a:t>
            </a:r>
            <a:r>
              <a:rPr lang="zh-CN" altLang="zh-CN" sz="18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。</a:t>
            </a:r>
            <a:endParaRPr lang="en-US" altLang="zh-CN" sz="1800" dirty="0" smtClean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endParaRPr lang="en-US" altLang="zh-CN" sz="2000" dirty="0" smtClean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endParaRPr lang="en-US" altLang="zh-CN" sz="20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endParaRPr lang="en-US" altLang="zh-CN" sz="2000" dirty="0" smtClean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endParaRPr lang="en-US" altLang="zh-CN" sz="20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endParaRPr lang="en-US" altLang="zh-CN" sz="2000" dirty="0" smtClean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zh-CN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第一个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1</a:t>
            </a:r>
            <a:r>
              <a:rPr lang="zh-CN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表示使能连接状态</a:t>
            </a:r>
            <a:r>
              <a:rPr lang="zh-CN" altLang="zh-CN" sz="180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自动</a:t>
            </a:r>
            <a:r>
              <a:rPr lang="zh-CN" altLang="zh-CN" sz="180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上报</a:t>
            </a:r>
            <a:r>
              <a:rPr lang="en-US" altLang="zh-CN" sz="1800" smtClean="0"/>
              <a:t>”</a:t>
            </a:r>
            <a:r>
              <a:rPr lang="en-US" altLang="zh-CN" sz="180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+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CSCON:&lt;stat&gt;”</a:t>
            </a:r>
            <a:r>
              <a:rPr lang="zh-CN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，第二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1</a:t>
            </a:r>
            <a:r>
              <a:rPr lang="zh-CN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表示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CONNECT</a:t>
            </a:r>
            <a:r>
              <a:rPr lang="zh-CN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连接状态，如果是</a:t>
            </a:r>
            <a:r>
              <a:rPr lang="en-US" altLang="zh-CN" sz="18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</a:t>
            </a:r>
            <a:r>
              <a:rPr lang="zh-CN" altLang="zh-CN" sz="18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表示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IDLE</a:t>
            </a:r>
            <a:r>
              <a:rPr lang="zh-CN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睡眠状态如果没有数据交互，在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CONNECT</a:t>
            </a:r>
            <a:r>
              <a:rPr lang="zh-CN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状态持续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</a:t>
            </a:r>
            <a:r>
              <a:rPr lang="zh-CN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秒，之后进入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IDLE</a:t>
            </a:r>
            <a:r>
              <a:rPr lang="zh-CN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状态；如果仍然没有数据交互，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10</a:t>
            </a:r>
            <a:r>
              <a:rPr lang="zh-CN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秒之后从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IDLE</a:t>
            </a:r>
            <a:r>
              <a:rPr lang="zh-CN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状态进入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PSM</a:t>
            </a:r>
            <a:r>
              <a:rPr lang="zh-CN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深度睡眠状态，此时模块不在接收任何下行数据，如果需要下行传输数据必须在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CONNECT </a:t>
            </a:r>
            <a:r>
              <a:rPr lang="zh-CN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和</a:t>
            </a:r>
            <a:r>
              <a:rPr lang="en-US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IDLE</a:t>
            </a:r>
            <a:r>
              <a:rPr lang="zh-CN" altLang="zh-CN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状态下</a:t>
            </a:r>
            <a:r>
              <a:rPr lang="zh-CN" altLang="zh-CN" sz="18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进行</a:t>
            </a:r>
            <a:r>
              <a:rPr lang="zh-CN" altLang="en-US" sz="18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。</a:t>
            </a:r>
            <a:endParaRPr lang="zh-CN" altLang="zh-CN" sz="18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endParaRPr lang="zh-CN" altLang="zh-CN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646335"/>
              </p:ext>
            </p:extLst>
          </p:nvPr>
        </p:nvGraphicFramePr>
        <p:xfrm>
          <a:off x="2128309" y="2204864"/>
          <a:ext cx="8128000" cy="228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2213992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例：设置终端与基站连接状态上报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发送指令：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/>
                      </a:r>
                      <a:b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</a:b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AT+CSCON=1</a:t>
                      </a:r>
                    </a:p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模块返回：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OK</a:t>
                      </a:r>
                    </a:p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设置成功后，当终端与基站的连接状态有变化，会主动上报给用户终端，如：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+CSCON:1,1</a:t>
                      </a: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OK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1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AT+CGPADDR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（显示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PDP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地址）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该指令用于查询核心网给终端分配的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IP</a:t>
            </a:r>
            <a:r>
              <a:rPr lang="zh-CN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地址，该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IP</a:t>
            </a:r>
            <a:r>
              <a:rPr lang="zh-CN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地址的为一个动态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IP</a:t>
            </a:r>
            <a:r>
              <a:rPr lang="zh-CN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，每次设备接入网网络后核心网都会给终端随机分配一个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IP</a:t>
            </a:r>
            <a:r>
              <a:rPr lang="zh-CN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，这个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IP</a:t>
            </a:r>
            <a:r>
              <a:rPr lang="zh-CN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地址为内部地址，它是通过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NAT</a:t>
            </a:r>
            <a:r>
              <a:rPr lang="zh-CN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方式的方式访问外部网络，对上行数据，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NAT</a:t>
            </a:r>
            <a:r>
              <a:rPr lang="zh-CN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负责将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UE</a:t>
            </a:r>
            <a:r>
              <a:rPr lang="zh-CN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的内部地址转换为外部地址（公网地址）；对下行数据，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NAT</a:t>
            </a:r>
            <a:r>
              <a:rPr lang="zh-CN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负责将外部地址替换为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UE</a:t>
            </a:r>
            <a:r>
              <a:rPr lang="zh-CN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的内部地址。故服务器端不可通过核心网给模组分配的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IP</a:t>
            </a:r>
            <a:r>
              <a:rPr lang="zh-CN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与模块进行通信</a:t>
            </a:r>
            <a:r>
              <a:rPr lang="zh-CN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endParaRPr lang="zh-CN" altLang="zh-CN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088272"/>
              </p:ext>
            </p:extLst>
          </p:nvPr>
        </p:nvGraphicFramePr>
        <p:xfrm>
          <a:off x="2315580" y="3740151"/>
          <a:ext cx="8128000" cy="1736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例：查询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IP</a:t>
                      </a:r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地址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方正兰亭黑简体" panose="02000000000000000000" pitchFamily="2" charset="-122"/>
                      </a:endParaRPr>
                    </a:p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发送指令：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方正兰亭黑简体" panose="02000000000000000000" pitchFamily="2" charset="-122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AT+CGPADDR=0</a:t>
                      </a:r>
                    </a:p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模块返回：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方正兰亭黑简体" panose="02000000000000000000" pitchFamily="2" charset="-122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+CGPADDR:0,10.176.69.232</a:t>
                      </a: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OK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  <a:ea typeface="方正兰亭黑简体" panose="02000000000000000000" pitchFamily="2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2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AT+CMEE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（报告终端错误）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该指令用于设置终端错误报告，使能后当发送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执行错误时终端会返回错误编码，这样便于定位问题。</a:t>
            </a: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523573"/>
              </p:ext>
            </p:extLst>
          </p:nvPr>
        </p:nvGraphicFramePr>
        <p:xfrm>
          <a:off x="2446600" y="3104964"/>
          <a:ext cx="8128000" cy="146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例：开启错误码上报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发送指令：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AT+CMEE=1</a:t>
                      </a:r>
                    </a:p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模块返回：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OK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4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+mn-lt"/>
                <a:ea typeface="+mn-ea"/>
              </a:rPr>
              <a:t>AT+CFUN</a:t>
            </a:r>
            <a:r>
              <a:rPr lang="zh-CN" altLang="en-US" smtClean="0">
                <a:latin typeface="+mn-lt"/>
                <a:ea typeface="+mn-ea"/>
              </a:rPr>
              <a:t>（设置模块射频功能）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smtClean="0">
                <a:latin typeface="+mn-lt"/>
                <a:ea typeface="+mn-ea"/>
              </a:rPr>
              <a:t>该指令用于设置和查询模块的射频功能是否开启</a:t>
            </a:r>
          </a:p>
          <a:p>
            <a:endParaRPr lang="zh-CN" altLang="en-US" dirty="0">
              <a:latin typeface="+mn-lt"/>
              <a:ea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19680"/>
              </p:ext>
            </p:extLst>
          </p:nvPr>
        </p:nvGraphicFramePr>
        <p:xfrm>
          <a:off x="1519576" y="2321814"/>
          <a:ext cx="9361040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0"/>
              </a:tblGrid>
              <a:tr h="252028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例：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AT+CFUN=0</a:t>
                      </a:r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     //</a:t>
                      </a:r>
                      <a:r>
                        <a:rPr lang="zh-CN" altLang="en-US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关闭射频功能</a:t>
                      </a:r>
                      <a:endParaRPr lang="en-US" altLang="zh-CN" b="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OK</a:t>
                      </a:r>
                    </a:p>
                    <a:p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AT+CFUN=1     //</a:t>
                      </a:r>
                      <a:r>
                        <a:rPr lang="zh-CN" altLang="en-US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开启模块射频功能</a:t>
                      </a:r>
                      <a:endParaRPr lang="en-US" altLang="zh-CN" b="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OK</a:t>
                      </a:r>
                    </a:p>
                    <a:p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AT+CFUN?       //</a:t>
                      </a:r>
                      <a:r>
                        <a:rPr lang="zh-CN" altLang="en-US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查询模块的射频开启状态</a:t>
                      </a:r>
                      <a:endParaRPr lang="en-US" altLang="zh-CN" b="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+CFUN:1         //</a:t>
                      </a:r>
                      <a:r>
                        <a:rPr lang="zh-CN" altLang="en-US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射频功能已打开成功，若回复</a:t>
                      </a:r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0</a:t>
                      </a:r>
                      <a:r>
                        <a:rPr lang="zh-CN" altLang="en-US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通常是因为卡的电路与模块没有连接成功                     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4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Huawei Sans" panose="020C0503030203020204" pitchFamily="34" charset="0"/>
              </a:rPr>
              <a:t>端到端集成开发概述</a:t>
            </a:r>
            <a:endParaRPr lang="en-US" altLang="zh-CN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Huawei Sans" panose="020C0503030203020204" pitchFamily="34" charset="0"/>
            </a:endParaRP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Huawei Sans" panose="020C0503030203020204" pitchFamily="34" charset="0"/>
              </a:rPr>
              <a:t>AT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Huawei Sans" panose="020C0503030203020204" pitchFamily="34" charset="0"/>
              </a:rPr>
              <a:t>指令简介</a:t>
            </a:r>
            <a:endParaRPr lang="en-US" altLang="zh-CN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Huawei Sans" panose="020C0503030203020204" pitchFamily="34" charset="0"/>
            </a:endParaRP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Huawei Sans" panose="020C0503030203020204" pitchFamily="34" charset="0"/>
              </a:rPr>
              <a:t>NB-IoT 3GPP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Huawei Sans" panose="020C0503030203020204" pitchFamily="34" charset="0"/>
              </a:rPr>
              <a:t>相关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Huawei Sans" panose="020C0503030203020204" pitchFamily="34" charset="0"/>
              </a:rPr>
              <a:t>指令</a:t>
            </a:r>
            <a:endParaRPr lang="en-US" altLang="zh-CN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Huawei Sans" panose="020C0503030203020204" pitchFamily="34" charset="0"/>
            </a:endParaRPr>
          </a:p>
          <a:p>
            <a:r>
              <a:rPr lang="en-US" altLang="zh-CN" b="1">
                <a:latin typeface="+mn-lt"/>
                <a:ea typeface="+mn-ea"/>
                <a:cs typeface="Huawei Sans" panose="020C0503030203020204" pitchFamily="34" charset="0"/>
              </a:rPr>
              <a:t>NB-IoT</a:t>
            </a:r>
            <a:r>
              <a:rPr lang="zh-CN" altLang="en-US" b="1" smtClean="0">
                <a:latin typeface="+mn-lt"/>
                <a:ea typeface="+mn-ea"/>
                <a:cs typeface="Huawei Sans" panose="020C0503030203020204" pitchFamily="34" charset="0"/>
              </a:rPr>
              <a:t>入网</a:t>
            </a:r>
            <a:endParaRPr lang="en-US" altLang="zh-CN" b="1">
              <a:latin typeface="+mn-lt"/>
              <a:ea typeface="+mn-ea"/>
              <a:cs typeface="Huawei Sans" panose="020C0503030203020204" pitchFamily="34" charset="0"/>
            </a:endParaRP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Huawei Sans" panose="020C0503030203020204" pitchFamily="34" charset="0"/>
              </a:rPr>
              <a:t>Wi-Fi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Huawei Sans" panose="020C0503030203020204" pitchFamily="34" charset="0"/>
              </a:rPr>
              <a:t>指令</a:t>
            </a:r>
            <a:endParaRPr lang="en-US" altLang="zh-CN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Huawei Sans" panose="020C0503030203020204" pitchFamily="34" charset="0"/>
            </a:endParaRPr>
          </a:p>
          <a:p>
            <a:pPr marL="0" indent="0">
              <a:buNone/>
            </a:pPr>
            <a:endParaRPr lang="zh-CN" altLang="en-US" dirty="0">
              <a:latin typeface="+mn-lt"/>
              <a:ea typeface="+mn-ea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重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启模块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394315"/>
              </p:ext>
            </p:extLst>
          </p:nvPr>
        </p:nvGraphicFramePr>
        <p:xfrm>
          <a:off x="2446600" y="1295400"/>
          <a:ext cx="8128000" cy="440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4408365">
                <a:tc>
                  <a:txBody>
                    <a:bodyPr/>
                    <a:lstStyle/>
                    <a:p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发送指令</a:t>
                      </a:r>
                      <a:endParaRPr lang="en-US" altLang="zh-CN" sz="2000" b="0" dirty="0" smtClean="0">
                        <a:solidFill>
                          <a:schemeClr val="tx1"/>
                        </a:solidFill>
                        <a:latin typeface="+mn-lt"/>
                        <a:ea typeface="方正兰亭黑简体" panose="02000000000000000000" pitchFamily="2" charset="-122"/>
                      </a:endParaRPr>
                    </a:p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AT+NRB</a:t>
                      </a:r>
                    </a:p>
                    <a:p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模块返回：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 </a:t>
                      </a:r>
                    </a:p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REBOOTING</a:t>
                      </a:r>
                    </a:p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****</a:t>
                      </a:r>
                    </a:p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Boot: Unsigned</a:t>
                      </a:r>
                    </a:p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Security B.. Verified</a:t>
                      </a:r>
                    </a:p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Protocol A.. Verified</a:t>
                      </a:r>
                    </a:p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Apps A...... Verified</a:t>
                      </a:r>
                    </a:p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 </a:t>
                      </a:r>
                    </a:p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REBOOT_CAUSE_APPLICATION_AT</a:t>
                      </a:r>
                    </a:p>
                    <a:p>
                      <a:r>
                        <a:rPr lang="en-US" altLang="zh-CN" sz="2000" b="0" dirty="0" err="1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Neul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 </a:t>
                      </a:r>
                    </a:p>
                    <a:p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OK</a:t>
                      </a:r>
                    </a:p>
                    <a:p>
                      <a:endParaRPr lang="zh-CN" altLang="en-US" sz="2000" b="0" dirty="0">
                        <a:solidFill>
                          <a:schemeClr val="tx1"/>
                        </a:solidFill>
                        <a:latin typeface="+mn-lt"/>
                        <a:ea typeface="方正兰亭黑简体" panose="02000000000000000000" pitchFamily="2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5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tsShapeName" descr="8CE5295821885C70CB254E5500C4G505083E@F83E@PB26513!!!!!!BIHO@]b26513!!!!@5E19B011306188854E31!籽吓纪撑泞变/qqu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1!1" hidden="1"/>
          <p:cNvSpPr>
            <a:spLocks noChangeArrowheads="1"/>
          </p:cNvSpPr>
          <p:nvPr/>
        </p:nvSpPr>
        <p:spPr bwMode="auto">
          <a:xfrm>
            <a:off x="1524000" y="0"/>
            <a:ext cx="1588" cy="15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3 w 21600"/>
              <a:gd name="T13" fmla="*/ 2272 h 21600"/>
              <a:gd name="T14" fmla="*/ 16554 w 21600"/>
              <a:gd name="T15" fmla="*/ 136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标题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物联网常用模组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设置频段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pPr marL="0" indent="0">
              <a:buNone/>
            </a:pP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zh-CN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此处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5</a:t>
            </a:r>
            <a:r>
              <a:rPr lang="zh-CN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表示电信的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Band5</a:t>
            </a:r>
            <a:r>
              <a:rPr lang="zh-CN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频段，移动和联通共用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Band8</a:t>
            </a:r>
            <a:r>
              <a:rPr lang="zh-CN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频段，更多频段信息请参考当地运营商能提供的频段。</a:t>
            </a: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65482"/>
              </p:ext>
            </p:extLst>
          </p:nvPr>
        </p:nvGraphicFramePr>
        <p:xfrm>
          <a:off x="2128309" y="1808820"/>
          <a:ext cx="8128000" cy="118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发送指令：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AT+NBAND=5</a:t>
                      </a:r>
                    </a:p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模块返回：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OK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1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Huawei Sans" panose="020C0503030203020204" pitchFamily="34" charset="0"/>
              </a:rPr>
              <a:t>查询模块射频功能状态</a:t>
            </a:r>
            <a:endParaRPr lang="zh-CN" altLang="en-US" dirty="0">
              <a:latin typeface="+mn-lt"/>
              <a:ea typeface="+mn-ea"/>
              <a:cs typeface="Huawei Sans" panose="020C0503030203020204" pitchFamily="34" charset="0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zh-CN" dirty="0" smtClean="0">
              <a:latin typeface="+mn-lt"/>
              <a:ea typeface="+mn-ea"/>
              <a:cs typeface="Huawei Sans" panose="020C0503030203020204" pitchFamily="34" charset="0"/>
            </a:endParaRPr>
          </a:p>
          <a:p>
            <a:endParaRPr lang="en-US" altLang="zh-CN" dirty="0">
              <a:latin typeface="+mn-lt"/>
              <a:ea typeface="+mn-ea"/>
              <a:cs typeface="Huawei Sans" panose="020C0503030203020204" pitchFamily="34" charset="0"/>
            </a:endParaRPr>
          </a:p>
          <a:p>
            <a:endParaRPr lang="en-US" altLang="zh-CN" dirty="0" smtClean="0">
              <a:latin typeface="+mn-lt"/>
              <a:ea typeface="+mn-ea"/>
              <a:cs typeface="Huawei Sans" panose="020C0503030203020204" pitchFamily="34" charset="0"/>
            </a:endParaRPr>
          </a:p>
          <a:p>
            <a:endParaRPr lang="en-US" altLang="zh-CN" dirty="0">
              <a:latin typeface="+mn-lt"/>
              <a:ea typeface="+mn-ea"/>
              <a:cs typeface="Huawei Sans" panose="020C0503030203020204" pitchFamily="34" charset="0"/>
            </a:endParaRPr>
          </a:p>
          <a:p>
            <a:pPr marL="0" indent="0">
              <a:buNone/>
            </a:pPr>
            <a:endParaRPr lang="en-US" altLang="zh-CN" dirty="0" smtClean="0">
              <a:latin typeface="+mn-lt"/>
              <a:ea typeface="+mn-ea"/>
              <a:cs typeface="Huawei Sans" panose="020C0503030203020204" pitchFamily="34" charset="0"/>
            </a:endParaRPr>
          </a:p>
          <a:p>
            <a:r>
              <a:rPr lang="zh-CN" altLang="zh-CN" dirty="0">
                <a:latin typeface="+mn-lt"/>
                <a:ea typeface="+mn-ea"/>
                <a:cs typeface="Huawei Sans" panose="020C0503030203020204" pitchFamily="34" charset="0"/>
              </a:rPr>
              <a:t>返回：</a:t>
            </a:r>
            <a:r>
              <a:rPr lang="en-US" altLang="zh-CN" dirty="0">
                <a:latin typeface="+mn-lt"/>
                <a:ea typeface="+mn-ea"/>
                <a:cs typeface="Huawei Sans" panose="020C0503030203020204" pitchFamily="34" charset="0"/>
              </a:rPr>
              <a:t>+CFUN:1</a:t>
            </a:r>
            <a:r>
              <a:rPr lang="zh-CN" altLang="zh-CN" dirty="0">
                <a:latin typeface="+mn-lt"/>
                <a:ea typeface="+mn-ea"/>
                <a:cs typeface="Huawei Sans" panose="020C0503030203020204" pitchFamily="34" charset="0"/>
              </a:rPr>
              <a:t>表示射频已经打开，若返回：</a:t>
            </a:r>
            <a:r>
              <a:rPr lang="en-US" altLang="zh-CN" dirty="0">
                <a:latin typeface="+mn-lt"/>
                <a:ea typeface="+mn-ea"/>
                <a:cs typeface="Huawei Sans" panose="020C0503030203020204" pitchFamily="34" charset="0"/>
              </a:rPr>
              <a:t>+CFUN:0</a:t>
            </a:r>
            <a:r>
              <a:rPr lang="zh-CN" altLang="zh-CN" dirty="0">
                <a:latin typeface="+mn-lt"/>
                <a:ea typeface="+mn-ea"/>
                <a:cs typeface="Huawei Sans" panose="020C0503030203020204" pitchFamily="34" charset="0"/>
              </a:rPr>
              <a:t>则表示射频未打开，通常需要检查</a:t>
            </a:r>
            <a:r>
              <a:rPr lang="en-US" altLang="zh-CN" dirty="0">
                <a:latin typeface="+mn-lt"/>
                <a:ea typeface="+mn-ea"/>
                <a:cs typeface="Huawei Sans" panose="020C0503030203020204" pitchFamily="34" charset="0"/>
              </a:rPr>
              <a:t>SIM</a:t>
            </a:r>
            <a:r>
              <a:rPr lang="zh-CN" altLang="zh-CN" dirty="0">
                <a:latin typeface="+mn-lt"/>
                <a:ea typeface="+mn-ea"/>
                <a:cs typeface="Huawei Sans" panose="020C0503030203020204" pitchFamily="34" charset="0"/>
              </a:rPr>
              <a:t>卡是否正确安装。</a:t>
            </a:r>
          </a:p>
          <a:p>
            <a:endParaRPr lang="zh-CN" altLang="en-US" dirty="0">
              <a:latin typeface="+mn-lt"/>
              <a:ea typeface="+mn-ea"/>
              <a:cs typeface="Huawei Sans" panose="020C0503030203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017284"/>
              </p:ext>
            </p:extLst>
          </p:nvPr>
        </p:nvGraphicFramePr>
        <p:xfrm>
          <a:off x="2279576" y="1844824"/>
          <a:ext cx="8128000" cy="146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发送指令：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AT+CFUN?</a:t>
                      </a:r>
                    </a:p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模块返回：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+CFUN:1</a:t>
                      </a: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OK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7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Huawei Sans" panose="020C0503030203020204" pitchFamily="34" charset="0"/>
              </a:rPr>
              <a:t>开启射频功能</a:t>
            </a:r>
            <a:endParaRPr lang="zh-CN" altLang="en-US" dirty="0">
              <a:latin typeface="+mn-lt"/>
              <a:ea typeface="+mn-ea"/>
              <a:cs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zh-CN" dirty="0" smtClean="0">
              <a:latin typeface="+mn-lt"/>
              <a:cs typeface="Huawei Sans" panose="020C0503030203020204" pitchFamily="34" charset="0"/>
            </a:endParaRPr>
          </a:p>
          <a:p>
            <a:endParaRPr lang="en-US" altLang="zh-CN" dirty="0">
              <a:latin typeface="+mn-lt"/>
              <a:cs typeface="Huawei Sans" panose="020C0503030203020204" pitchFamily="34" charset="0"/>
            </a:endParaRPr>
          </a:p>
          <a:p>
            <a:endParaRPr lang="en-US" altLang="zh-CN" dirty="0" smtClean="0">
              <a:latin typeface="+mn-lt"/>
              <a:cs typeface="Huawei Sans" panose="020C0503030203020204" pitchFamily="34" charset="0"/>
            </a:endParaRPr>
          </a:p>
          <a:p>
            <a:endParaRPr lang="en-US" altLang="zh-CN" dirty="0">
              <a:latin typeface="+mn-lt"/>
              <a:cs typeface="Huawei Sans" panose="020C0503030203020204" pitchFamily="34" charset="0"/>
            </a:endParaRPr>
          </a:p>
          <a:p>
            <a:r>
              <a:rPr lang="zh-CN" altLang="zh-CN" dirty="0">
                <a:latin typeface="+mn-lt"/>
                <a:cs typeface="Huawei Sans" panose="020C0503030203020204" pitchFamily="34" charset="0"/>
              </a:rPr>
              <a:t>返回：</a:t>
            </a:r>
            <a:r>
              <a:rPr lang="en-US" altLang="zh-CN" dirty="0">
                <a:latin typeface="+mn-lt"/>
                <a:cs typeface="Huawei Sans" panose="020C0503030203020204" pitchFamily="34" charset="0"/>
              </a:rPr>
              <a:t>OK</a:t>
            </a:r>
            <a:r>
              <a:rPr lang="zh-CN" altLang="zh-CN" dirty="0">
                <a:latin typeface="+mn-lt"/>
                <a:cs typeface="Huawei Sans" panose="020C0503030203020204" pitchFamily="34" charset="0"/>
              </a:rPr>
              <a:t>表示射频已打开，可以继续使用查询指令来验证。若返回：</a:t>
            </a:r>
            <a:r>
              <a:rPr lang="en-US" altLang="zh-CN" dirty="0">
                <a:latin typeface="+mn-lt"/>
                <a:cs typeface="Huawei Sans" panose="020C0503030203020204" pitchFamily="34" charset="0"/>
              </a:rPr>
              <a:t>ERROR</a:t>
            </a:r>
            <a:r>
              <a:rPr lang="zh-CN" altLang="zh-CN" dirty="0">
                <a:latin typeface="+mn-lt"/>
                <a:cs typeface="Huawei Sans" panose="020C0503030203020204" pitchFamily="34" charset="0"/>
              </a:rPr>
              <a:t>，通常因为射频已经开启或者</a:t>
            </a:r>
            <a:r>
              <a:rPr lang="en-US" altLang="zh-CN" dirty="0">
                <a:latin typeface="+mn-lt"/>
                <a:cs typeface="Huawei Sans" panose="020C0503030203020204" pitchFamily="34" charset="0"/>
              </a:rPr>
              <a:t>SIM</a:t>
            </a:r>
            <a:r>
              <a:rPr lang="zh-CN" altLang="zh-CN" dirty="0">
                <a:latin typeface="+mn-lt"/>
                <a:cs typeface="Huawei Sans" panose="020C0503030203020204" pitchFamily="34" charset="0"/>
              </a:rPr>
              <a:t>卡未正确安装。</a:t>
            </a:r>
          </a:p>
          <a:p>
            <a:endParaRPr lang="en-US" altLang="zh-CN" dirty="0">
              <a:latin typeface="+mn-lt"/>
              <a:cs typeface="Huawei Sans" panose="020C0503030203020204" pitchFamily="34" charset="0"/>
            </a:endParaRPr>
          </a:p>
          <a:p>
            <a:endParaRPr lang="en-US" altLang="zh-CN" dirty="0" smtClean="0">
              <a:latin typeface="+mn-lt"/>
              <a:cs typeface="Huawei Sans" panose="020C0503030203020204" pitchFamily="34" charset="0"/>
            </a:endParaRPr>
          </a:p>
          <a:p>
            <a:endParaRPr lang="en-US" altLang="zh-CN" dirty="0">
              <a:latin typeface="+mn-lt"/>
              <a:cs typeface="Huawei Sans" panose="020C0503030203020204" pitchFamily="34" charset="0"/>
            </a:endParaRPr>
          </a:p>
          <a:p>
            <a:endParaRPr lang="en-US" altLang="zh-CN" dirty="0" smtClean="0">
              <a:latin typeface="+mn-lt"/>
              <a:cs typeface="Huawei Sans" panose="020C0503030203020204" pitchFamily="34" charset="0"/>
            </a:endParaRPr>
          </a:p>
          <a:p>
            <a:endParaRPr lang="zh-CN" altLang="en-US" dirty="0">
              <a:latin typeface="+mn-lt"/>
              <a:cs typeface="Huawei Sans" panose="020C0503030203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177597"/>
              </p:ext>
            </p:extLst>
          </p:nvPr>
        </p:nvGraphicFramePr>
        <p:xfrm>
          <a:off x="2032000" y="1736812"/>
          <a:ext cx="8128000" cy="118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发送指令：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AT+CFUN=1</a:t>
                      </a:r>
                    </a:p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模块返回：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OK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3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查询模块信号强度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zh-CN" dirty="0" smtClean="0">
              <a:latin typeface="+mn-lt"/>
              <a:ea typeface="+mn-ea"/>
              <a:cs typeface="Huawei Sans" panose="020C0503030203020204" pitchFamily="34" charset="0"/>
            </a:endParaRPr>
          </a:p>
          <a:p>
            <a:endParaRPr lang="en-US" altLang="zh-CN" dirty="0">
              <a:latin typeface="+mn-lt"/>
              <a:ea typeface="+mn-ea"/>
              <a:cs typeface="Huawei Sans" panose="020C0503030203020204" pitchFamily="34" charset="0"/>
            </a:endParaRPr>
          </a:p>
          <a:p>
            <a:pPr marL="0" indent="0">
              <a:buNone/>
            </a:pPr>
            <a:endParaRPr lang="en-US" altLang="zh-CN" dirty="0">
              <a:latin typeface="+mn-lt"/>
              <a:ea typeface="+mn-ea"/>
              <a:cs typeface="Huawei Sans" panose="020C0503030203020204" pitchFamily="34" charset="0"/>
            </a:endParaRPr>
          </a:p>
          <a:p>
            <a:r>
              <a:rPr lang="en-US" altLang="zh-CN" dirty="0">
                <a:latin typeface="+mn-lt"/>
                <a:ea typeface="+mn-ea"/>
                <a:cs typeface="Huawei Sans" panose="020C0503030203020204" pitchFamily="34" charset="0"/>
              </a:rPr>
              <a:t>+CSQ </a:t>
            </a:r>
            <a:r>
              <a:rPr lang="zh-CN" altLang="zh-CN" dirty="0">
                <a:latin typeface="+mn-lt"/>
                <a:ea typeface="+mn-ea"/>
                <a:cs typeface="Huawei Sans" panose="020C0503030203020204" pitchFamily="34" charset="0"/>
              </a:rPr>
              <a:t>格式如下：</a:t>
            </a:r>
            <a:r>
              <a:rPr lang="en-US" altLang="zh-CN" dirty="0">
                <a:latin typeface="+mn-lt"/>
                <a:ea typeface="+mn-ea"/>
                <a:cs typeface="Huawei Sans" panose="020C0503030203020204" pitchFamily="34" charset="0"/>
              </a:rPr>
              <a:t>+CSQ:&lt;</a:t>
            </a:r>
            <a:r>
              <a:rPr lang="en-US" altLang="zh-CN" dirty="0" err="1">
                <a:latin typeface="+mn-lt"/>
                <a:ea typeface="+mn-ea"/>
                <a:cs typeface="Huawei Sans" panose="020C0503030203020204" pitchFamily="34" charset="0"/>
              </a:rPr>
              <a:t>rssi</a:t>
            </a:r>
            <a:r>
              <a:rPr lang="en-US" altLang="zh-CN" dirty="0">
                <a:latin typeface="+mn-lt"/>
                <a:ea typeface="+mn-ea"/>
                <a:cs typeface="Huawei Sans" panose="020C0503030203020204" pitchFamily="34" charset="0"/>
              </a:rPr>
              <a:t>&gt;,&lt;</a:t>
            </a:r>
            <a:r>
              <a:rPr lang="en-US" altLang="zh-CN" dirty="0" err="1">
                <a:latin typeface="+mn-lt"/>
                <a:ea typeface="+mn-ea"/>
                <a:cs typeface="Huawei Sans" panose="020C0503030203020204" pitchFamily="34" charset="0"/>
              </a:rPr>
              <a:t>ber</a:t>
            </a:r>
            <a:r>
              <a:rPr lang="en-US" altLang="zh-CN" dirty="0">
                <a:latin typeface="+mn-lt"/>
                <a:ea typeface="+mn-ea"/>
                <a:cs typeface="Huawei Sans" panose="020C0503030203020204" pitchFamily="34" charset="0"/>
              </a:rPr>
              <a:t>&gt;</a:t>
            </a:r>
            <a:r>
              <a:rPr lang="zh-CN" altLang="zh-CN" dirty="0">
                <a:latin typeface="+mn-lt"/>
                <a:ea typeface="+mn-ea"/>
                <a:cs typeface="Huawei Sans" panose="020C0503030203020204" pitchFamily="34" charset="0"/>
              </a:rPr>
              <a:t>，字段的含义为：</a:t>
            </a:r>
          </a:p>
          <a:p>
            <a:r>
              <a:rPr lang="en-US" altLang="zh-CN" dirty="0" err="1">
                <a:latin typeface="+mn-lt"/>
                <a:ea typeface="+mn-ea"/>
                <a:cs typeface="Huawei Sans" panose="020C0503030203020204" pitchFamily="34" charset="0"/>
              </a:rPr>
              <a:t>rssi</a:t>
            </a:r>
            <a:r>
              <a:rPr lang="en-US" altLang="zh-CN" dirty="0">
                <a:latin typeface="+mn-lt"/>
                <a:ea typeface="+mn-ea"/>
                <a:cs typeface="Huawei Sans" panose="020C0503030203020204" pitchFamily="34" charset="0"/>
              </a:rPr>
              <a:t>= 0</a:t>
            </a:r>
            <a:r>
              <a:rPr lang="zh-CN" altLang="zh-CN" dirty="0">
                <a:latin typeface="+mn-lt"/>
                <a:ea typeface="+mn-ea"/>
                <a:cs typeface="Huawei Sans" panose="020C0503030203020204" pitchFamily="34" charset="0"/>
              </a:rPr>
              <a:t>，表示信号质量为</a:t>
            </a:r>
            <a:r>
              <a:rPr lang="en-US" altLang="zh-CN" dirty="0">
                <a:latin typeface="+mn-lt"/>
                <a:ea typeface="+mn-ea"/>
                <a:cs typeface="Huawei Sans" panose="020C0503030203020204" pitchFamily="34" charset="0"/>
              </a:rPr>
              <a:t>-113dBm </a:t>
            </a:r>
            <a:r>
              <a:rPr lang="zh-CN" altLang="zh-CN" dirty="0">
                <a:latin typeface="+mn-lt"/>
                <a:ea typeface="+mn-ea"/>
                <a:cs typeface="Huawei Sans" panose="020C0503030203020204" pitchFamily="34" charset="0"/>
              </a:rPr>
              <a:t>或者以下，信号非常差 </a:t>
            </a:r>
            <a:r>
              <a:rPr lang="zh-CN" altLang="en-US" dirty="0">
                <a:latin typeface="+mn-lt"/>
                <a:ea typeface="+mn-ea"/>
                <a:cs typeface="Huawei Sans" panose="020C0503030203020204" pitchFamily="34" charset="0"/>
              </a:rPr>
              <a:t>；</a:t>
            </a:r>
            <a:endParaRPr lang="zh-CN" altLang="zh-CN" dirty="0">
              <a:latin typeface="+mn-lt"/>
              <a:ea typeface="+mn-ea"/>
              <a:cs typeface="Huawei Sans" panose="020C0503030203020204" pitchFamily="34" charset="0"/>
            </a:endParaRPr>
          </a:p>
          <a:p>
            <a:r>
              <a:rPr lang="en-US" altLang="zh-CN" dirty="0" err="1">
                <a:latin typeface="+mn-lt"/>
                <a:ea typeface="+mn-ea"/>
                <a:cs typeface="Huawei Sans" panose="020C0503030203020204" pitchFamily="34" charset="0"/>
              </a:rPr>
              <a:t>rssi</a:t>
            </a:r>
            <a:r>
              <a:rPr lang="en-US" altLang="zh-CN" dirty="0">
                <a:latin typeface="+mn-lt"/>
                <a:ea typeface="+mn-ea"/>
                <a:cs typeface="Huawei Sans" panose="020C0503030203020204" pitchFamily="34" charset="0"/>
              </a:rPr>
              <a:t>= 1</a:t>
            </a:r>
            <a:r>
              <a:rPr lang="zh-CN" altLang="zh-CN" dirty="0">
                <a:latin typeface="+mn-lt"/>
                <a:ea typeface="+mn-ea"/>
                <a:cs typeface="Huawei Sans" panose="020C0503030203020204" pitchFamily="34" charset="0"/>
              </a:rPr>
              <a:t>，表示信号质量为</a:t>
            </a:r>
            <a:r>
              <a:rPr lang="en-US" altLang="zh-CN" dirty="0">
                <a:latin typeface="+mn-lt"/>
                <a:ea typeface="+mn-ea"/>
                <a:cs typeface="Huawei Sans" panose="020C0503030203020204" pitchFamily="34" charset="0"/>
              </a:rPr>
              <a:t>-111dBm </a:t>
            </a:r>
            <a:r>
              <a:rPr lang="zh-CN" altLang="en-US" dirty="0" smtClean="0">
                <a:latin typeface="+mn-lt"/>
                <a:ea typeface="+mn-ea"/>
                <a:cs typeface="Huawei Sans" panose="020C0503030203020204" pitchFamily="34" charset="0"/>
              </a:rPr>
              <a:t>；</a:t>
            </a:r>
            <a:endParaRPr lang="zh-CN" altLang="zh-CN" dirty="0">
              <a:latin typeface="+mn-lt"/>
              <a:ea typeface="+mn-ea"/>
              <a:cs typeface="Huawei Sans" panose="020C0503030203020204" pitchFamily="34" charset="0"/>
            </a:endParaRPr>
          </a:p>
          <a:p>
            <a:r>
              <a:rPr lang="en-US" altLang="zh-CN" dirty="0" err="1">
                <a:latin typeface="+mn-lt"/>
                <a:ea typeface="+mn-ea"/>
                <a:cs typeface="Huawei Sans" panose="020C0503030203020204" pitchFamily="34" charset="0"/>
              </a:rPr>
              <a:t>rssi</a:t>
            </a:r>
            <a:r>
              <a:rPr lang="en-US" altLang="zh-CN" dirty="0">
                <a:latin typeface="+mn-lt"/>
                <a:ea typeface="+mn-ea"/>
                <a:cs typeface="Huawei Sans" panose="020C0503030203020204" pitchFamily="34" charset="0"/>
              </a:rPr>
              <a:t>= 2~30</a:t>
            </a:r>
            <a:r>
              <a:rPr lang="zh-CN" altLang="zh-CN" dirty="0">
                <a:latin typeface="+mn-lt"/>
                <a:ea typeface="+mn-ea"/>
                <a:cs typeface="Huawei Sans" panose="020C0503030203020204" pitchFamily="34" charset="0"/>
              </a:rPr>
              <a:t>，对应信号值为</a:t>
            </a:r>
            <a:r>
              <a:rPr lang="en-US" altLang="zh-CN" dirty="0">
                <a:latin typeface="+mn-lt"/>
                <a:ea typeface="+mn-ea"/>
                <a:cs typeface="Huawei Sans" panose="020C0503030203020204" pitchFamily="34" charset="0"/>
              </a:rPr>
              <a:t>-109dBm </a:t>
            </a:r>
            <a:r>
              <a:rPr lang="zh-CN" altLang="zh-CN" dirty="0">
                <a:latin typeface="+mn-lt"/>
                <a:ea typeface="+mn-ea"/>
                <a:cs typeface="Huawei Sans" panose="020C0503030203020204" pitchFamily="34" charset="0"/>
              </a:rPr>
              <a:t>到</a:t>
            </a:r>
            <a:r>
              <a:rPr lang="en-US" altLang="zh-CN" dirty="0">
                <a:latin typeface="+mn-lt"/>
                <a:ea typeface="+mn-ea"/>
                <a:cs typeface="Huawei Sans" panose="020C0503030203020204" pitchFamily="34" charset="0"/>
              </a:rPr>
              <a:t>-</a:t>
            </a:r>
            <a:r>
              <a:rPr lang="en-US" altLang="zh-CN" dirty="0" smtClean="0">
                <a:latin typeface="+mn-lt"/>
                <a:ea typeface="+mn-ea"/>
                <a:cs typeface="Huawei Sans" panose="020C0503030203020204" pitchFamily="34" charset="0"/>
              </a:rPr>
              <a:t>53dBm</a:t>
            </a:r>
            <a:r>
              <a:rPr lang="zh-CN" altLang="en-US" dirty="0">
                <a:latin typeface="+mn-lt"/>
                <a:ea typeface="+mn-ea"/>
                <a:cs typeface="Huawei Sans" panose="020C0503030203020204" pitchFamily="34" charset="0"/>
              </a:rPr>
              <a:t>；</a:t>
            </a:r>
            <a:endParaRPr lang="zh-CN" altLang="zh-CN" dirty="0">
              <a:latin typeface="+mn-lt"/>
              <a:ea typeface="+mn-ea"/>
              <a:cs typeface="Huawei Sans" panose="020C0503030203020204" pitchFamily="34" charset="0"/>
            </a:endParaRPr>
          </a:p>
          <a:p>
            <a:r>
              <a:rPr lang="en-US" altLang="zh-CN" dirty="0" err="1">
                <a:latin typeface="+mn-lt"/>
                <a:ea typeface="+mn-ea"/>
                <a:cs typeface="Huawei Sans" panose="020C0503030203020204" pitchFamily="34" charset="0"/>
              </a:rPr>
              <a:t>rssi</a:t>
            </a:r>
            <a:r>
              <a:rPr lang="en-US" altLang="zh-CN" dirty="0">
                <a:latin typeface="+mn-lt"/>
                <a:ea typeface="+mn-ea"/>
                <a:cs typeface="Huawei Sans" panose="020C0503030203020204" pitchFamily="34" charset="0"/>
              </a:rPr>
              <a:t>=31</a:t>
            </a:r>
            <a:r>
              <a:rPr lang="zh-CN" altLang="zh-CN" dirty="0">
                <a:latin typeface="+mn-lt"/>
                <a:ea typeface="+mn-ea"/>
                <a:cs typeface="Huawei Sans" panose="020C0503030203020204" pitchFamily="34" charset="0"/>
              </a:rPr>
              <a:t>，对应信号值为</a:t>
            </a:r>
            <a:r>
              <a:rPr lang="en-US" altLang="zh-CN" dirty="0">
                <a:latin typeface="+mn-lt"/>
                <a:ea typeface="+mn-ea"/>
                <a:cs typeface="Huawei Sans" panose="020C0503030203020204" pitchFamily="34" charset="0"/>
              </a:rPr>
              <a:t>-51dBm </a:t>
            </a:r>
            <a:r>
              <a:rPr lang="zh-CN" altLang="zh-CN" dirty="0">
                <a:latin typeface="+mn-lt"/>
                <a:ea typeface="+mn-ea"/>
                <a:cs typeface="Huawei Sans" panose="020C0503030203020204" pitchFamily="34" charset="0"/>
              </a:rPr>
              <a:t>或者更</a:t>
            </a:r>
            <a:r>
              <a:rPr lang="zh-CN" altLang="zh-CN" dirty="0" smtClean="0">
                <a:latin typeface="+mn-lt"/>
                <a:ea typeface="+mn-ea"/>
                <a:cs typeface="Huawei Sans" panose="020C0503030203020204" pitchFamily="34" charset="0"/>
              </a:rPr>
              <a:t>高</a:t>
            </a:r>
            <a:r>
              <a:rPr lang="zh-CN" altLang="en-US" dirty="0">
                <a:latin typeface="+mn-lt"/>
                <a:ea typeface="+mn-ea"/>
                <a:cs typeface="Huawei Sans" panose="020C0503030203020204" pitchFamily="34" charset="0"/>
              </a:rPr>
              <a:t>；</a:t>
            </a:r>
            <a:endParaRPr lang="zh-CN" altLang="zh-CN" dirty="0" smtClean="0">
              <a:latin typeface="+mn-lt"/>
              <a:ea typeface="+mn-ea"/>
              <a:cs typeface="Huawei Sans" panose="020C0503030203020204" pitchFamily="34" charset="0"/>
            </a:endParaRPr>
          </a:p>
          <a:p>
            <a:r>
              <a:rPr lang="en-US" altLang="zh-CN" dirty="0" err="1" smtClean="0">
                <a:latin typeface="+mn-lt"/>
                <a:ea typeface="+mn-ea"/>
                <a:cs typeface="Huawei Sans" panose="020C0503030203020204" pitchFamily="34" charset="0"/>
              </a:rPr>
              <a:t>ber</a:t>
            </a:r>
            <a:r>
              <a:rPr lang="en-US" altLang="zh-CN" dirty="0" smtClean="0">
                <a:latin typeface="+mn-lt"/>
                <a:ea typeface="+mn-ea"/>
                <a:cs typeface="Huawei Sans" panose="020C0503030203020204" pitchFamily="34" charset="0"/>
              </a:rPr>
              <a:t> </a:t>
            </a:r>
            <a:r>
              <a:rPr lang="zh-CN" altLang="zh-CN" dirty="0">
                <a:latin typeface="+mn-lt"/>
                <a:ea typeface="+mn-ea"/>
                <a:cs typeface="Huawei Sans" panose="020C0503030203020204" pitchFamily="34" charset="0"/>
              </a:rPr>
              <a:t>字段未使用，恒等于</a:t>
            </a:r>
            <a:r>
              <a:rPr lang="en-US" altLang="zh-CN" dirty="0">
                <a:latin typeface="+mn-lt"/>
                <a:ea typeface="+mn-ea"/>
                <a:cs typeface="Huawei Sans" panose="020C0503030203020204" pitchFamily="34" charset="0"/>
              </a:rPr>
              <a:t> 99</a:t>
            </a:r>
            <a:r>
              <a:rPr lang="zh-CN" altLang="zh-CN" dirty="0">
                <a:latin typeface="+mn-lt"/>
                <a:ea typeface="+mn-ea"/>
                <a:cs typeface="Huawei Sans" panose="020C0503030203020204" pitchFamily="34" charset="0"/>
              </a:rPr>
              <a:t>。</a:t>
            </a:r>
          </a:p>
          <a:p>
            <a:endParaRPr lang="zh-CN" altLang="en-US" dirty="0">
              <a:latin typeface="+mn-lt"/>
              <a:ea typeface="+mn-ea"/>
              <a:cs typeface="Huawei Sans" panose="020C0503030203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685799"/>
              </p:ext>
            </p:extLst>
          </p:nvPr>
        </p:nvGraphicFramePr>
        <p:xfrm>
          <a:off x="2128309" y="1298433"/>
          <a:ext cx="8128000" cy="146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发送指令：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方正兰亭黑简体" panose="02000000000000000000" pitchFamily="2" charset="-122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AT+CSQ</a:t>
                      </a:r>
                    </a:p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模块返回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方正兰亭黑简体" panose="02000000000000000000" pitchFamily="2" charset="-122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+CSQ:31,99</a:t>
                      </a: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OK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  <a:ea typeface="方正兰亭黑简体" panose="02000000000000000000" pitchFamily="2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3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Huawei Sans" panose="020C0503030203020204" pitchFamily="34" charset="0"/>
              </a:rPr>
              <a:t>查询网络是否激活</a:t>
            </a:r>
            <a:endParaRPr lang="zh-CN" altLang="en-US" dirty="0">
              <a:latin typeface="+mn-lt"/>
              <a:ea typeface="+mn-ea"/>
              <a:cs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zh-CN" dirty="0" smtClean="0">
              <a:latin typeface="+mn-lt"/>
              <a:ea typeface="+mn-ea"/>
              <a:cs typeface="Huawei Sans" panose="020C0503030203020204" pitchFamily="34" charset="0"/>
            </a:endParaRPr>
          </a:p>
          <a:p>
            <a:endParaRPr lang="en-US" altLang="zh-CN" dirty="0">
              <a:latin typeface="+mn-lt"/>
              <a:ea typeface="+mn-ea"/>
              <a:cs typeface="Huawei Sans" panose="020C0503030203020204" pitchFamily="34" charset="0"/>
            </a:endParaRPr>
          </a:p>
          <a:p>
            <a:endParaRPr lang="en-US" altLang="zh-CN" dirty="0" smtClean="0">
              <a:latin typeface="+mn-lt"/>
              <a:ea typeface="+mn-ea"/>
              <a:cs typeface="Huawei Sans" panose="020C0503030203020204" pitchFamily="34" charset="0"/>
            </a:endParaRPr>
          </a:p>
          <a:p>
            <a:endParaRPr lang="en-US" altLang="zh-CN" dirty="0">
              <a:latin typeface="+mn-lt"/>
              <a:ea typeface="+mn-ea"/>
              <a:cs typeface="Huawei Sans" panose="020C0503030203020204" pitchFamily="34" charset="0"/>
            </a:endParaRPr>
          </a:p>
          <a:p>
            <a:r>
              <a:rPr lang="zh-CN" altLang="zh-CN" dirty="0">
                <a:latin typeface="+mn-lt"/>
                <a:ea typeface="+mn-ea"/>
                <a:cs typeface="Huawei Sans" panose="020C0503030203020204" pitchFamily="34" charset="0"/>
              </a:rPr>
              <a:t>返回：</a:t>
            </a:r>
            <a:r>
              <a:rPr lang="en-US" altLang="zh-CN" dirty="0">
                <a:latin typeface="+mn-lt"/>
                <a:ea typeface="+mn-ea"/>
                <a:cs typeface="Huawei Sans" panose="020C0503030203020204" pitchFamily="34" charset="0"/>
              </a:rPr>
              <a:t>+CGATT:1 </a:t>
            </a:r>
            <a:r>
              <a:rPr lang="zh-CN" altLang="zh-CN" dirty="0">
                <a:latin typeface="+mn-lt"/>
                <a:ea typeface="+mn-ea"/>
                <a:cs typeface="Huawei Sans" panose="020C0503030203020204" pitchFamily="34" charset="0"/>
              </a:rPr>
              <a:t>表示网络已激活，若返回：</a:t>
            </a:r>
            <a:r>
              <a:rPr lang="en-US" altLang="zh-CN" dirty="0">
                <a:latin typeface="+mn-lt"/>
                <a:ea typeface="+mn-ea"/>
                <a:cs typeface="Huawei Sans" panose="020C0503030203020204" pitchFamily="34" charset="0"/>
              </a:rPr>
              <a:t>+CGATT:0</a:t>
            </a:r>
            <a:r>
              <a:rPr lang="zh-CN" altLang="zh-CN" dirty="0">
                <a:latin typeface="+mn-lt"/>
                <a:ea typeface="+mn-ea"/>
                <a:cs typeface="Huawei Sans" panose="020C0503030203020204" pitchFamily="34" charset="0"/>
              </a:rPr>
              <a:t>，则表示网络未激活。请尝试重启模组激活网络。</a:t>
            </a:r>
          </a:p>
          <a:p>
            <a:endParaRPr lang="en-US" altLang="zh-CN" dirty="0" smtClean="0">
              <a:latin typeface="+mn-lt"/>
              <a:ea typeface="+mn-ea"/>
              <a:cs typeface="Huawei Sans" panose="020C0503030203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538869"/>
              </p:ext>
            </p:extLst>
          </p:nvPr>
        </p:nvGraphicFramePr>
        <p:xfrm>
          <a:off x="2060573" y="1758018"/>
          <a:ext cx="8128000" cy="146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发送指令：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AT+CGATT?</a:t>
                      </a:r>
                    </a:p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模块返回：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+CGATT:1</a:t>
                      </a: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OK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3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Huawei Sans" panose="020C0503030203020204" pitchFamily="34" charset="0"/>
              </a:rPr>
              <a:t>查询网络是否注册</a:t>
            </a:r>
            <a:endParaRPr lang="zh-CN" altLang="en-US" dirty="0">
              <a:latin typeface="+mn-lt"/>
              <a:ea typeface="+mn-ea"/>
              <a:cs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zh-CN" dirty="0" smtClean="0">
              <a:latin typeface="+mn-lt"/>
              <a:ea typeface="+mn-ea"/>
              <a:cs typeface="Huawei Sans" panose="020C0503030203020204" pitchFamily="34" charset="0"/>
            </a:endParaRPr>
          </a:p>
          <a:p>
            <a:endParaRPr lang="en-US" altLang="zh-CN" dirty="0">
              <a:latin typeface="+mn-lt"/>
              <a:ea typeface="+mn-ea"/>
              <a:cs typeface="Huawei Sans" panose="020C0503030203020204" pitchFamily="34" charset="0"/>
            </a:endParaRPr>
          </a:p>
          <a:p>
            <a:endParaRPr lang="en-US" altLang="zh-CN" dirty="0" smtClean="0">
              <a:latin typeface="+mn-lt"/>
              <a:ea typeface="+mn-ea"/>
              <a:cs typeface="Huawei Sans" panose="020C0503030203020204" pitchFamily="34" charset="0"/>
            </a:endParaRPr>
          </a:p>
          <a:p>
            <a:r>
              <a:rPr lang="zh-CN" altLang="zh-CN" sz="1800" smtClean="0">
                <a:latin typeface="+mn-lt"/>
                <a:ea typeface="+mn-ea"/>
                <a:cs typeface="Huawei Sans" panose="020C0503030203020204" pitchFamily="34" charset="0"/>
              </a:rPr>
              <a:t>返回</a:t>
            </a:r>
            <a:r>
              <a:rPr lang="zh-CN" altLang="zh-CN" sz="1800" dirty="0">
                <a:latin typeface="+mn-lt"/>
                <a:ea typeface="+mn-ea"/>
                <a:cs typeface="Huawei Sans" panose="020C0503030203020204" pitchFamily="34" charset="0"/>
              </a:rPr>
              <a:t>格式为：</a:t>
            </a:r>
            <a:r>
              <a:rPr lang="en-US" altLang="zh-CN" sz="1800" dirty="0">
                <a:latin typeface="+mn-lt"/>
                <a:ea typeface="+mn-ea"/>
                <a:cs typeface="Huawei Sans" panose="020C0503030203020204" pitchFamily="34" charset="0"/>
              </a:rPr>
              <a:t>+CEREG:&lt;n&gt;,&lt;stat&gt; </a:t>
            </a:r>
            <a:endParaRPr lang="zh-CN" altLang="zh-CN" sz="1800" dirty="0">
              <a:latin typeface="+mn-lt"/>
              <a:ea typeface="+mn-ea"/>
              <a:cs typeface="Huawei Sans" panose="020C0503030203020204" pitchFamily="34" charset="0"/>
            </a:endParaRPr>
          </a:p>
          <a:p>
            <a:r>
              <a:rPr lang="en-US" altLang="zh-CN" sz="1800" dirty="0">
                <a:latin typeface="+mn-lt"/>
                <a:ea typeface="+mn-ea"/>
                <a:cs typeface="Huawei Sans" panose="020C0503030203020204" pitchFamily="34" charset="0"/>
              </a:rPr>
              <a:t>&lt;n&gt;</a:t>
            </a:r>
            <a:r>
              <a:rPr lang="zh-CN" altLang="zh-CN" sz="1800" dirty="0">
                <a:latin typeface="+mn-lt"/>
                <a:ea typeface="+mn-ea"/>
                <a:cs typeface="Huawei Sans" panose="020C0503030203020204" pitchFamily="34" charset="0"/>
              </a:rPr>
              <a:t>是通知</a:t>
            </a:r>
            <a:r>
              <a:rPr lang="zh-CN" altLang="zh-CN" sz="1800" dirty="0" smtClean="0">
                <a:latin typeface="+mn-lt"/>
                <a:ea typeface="+mn-ea"/>
                <a:cs typeface="Huawei Sans" panose="020C0503030203020204" pitchFamily="34" charset="0"/>
              </a:rPr>
              <a:t>设置</a:t>
            </a:r>
            <a:r>
              <a:rPr lang="zh-CN" altLang="en-US" sz="1800" dirty="0">
                <a:latin typeface="+mn-lt"/>
                <a:ea typeface="+mn-ea"/>
                <a:cs typeface="Huawei Sans" panose="020C0503030203020204" pitchFamily="34" charset="0"/>
              </a:rPr>
              <a:t>；</a:t>
            </a:r>
            <a:endParaRPr lang="zh-CN" altLang="zh-CN" sz="1800" dirty="0">
              <a:latin typeface="+mn-lt"/>
              <a:ea typeface="+mn-ea"/>
              <a:cs typeface="Huawei Sans" panose="020C0503030203020204" pitchFamily="34" charset="0"/>
            </a:endParaRPr>
          </a:p>
          <a:p>
            <a:r>
              <a:rPr lang="zh-CN" altLang="zh-CN" sz="1800" dirty="0">
                <a:latin typeface="+mn-lt"/>
                <a:ea typeface="+mn-ea"/>
                <a:cs typeface="Huawei Sans" panose="020C0503030203020204" pitchFamily="34" charset="0"/>
              </a:rPr>
              <a:t>当</a:t>
            </a:r>
            <a:r>
              <a:rPr lang="en-US" altLang="zh-CN" sz="1800" dirty="0">
                <a:latin typeface="+mn-lt"/>
                <a:ea typeface="+mn-ea"/>
                <a:cs typeface="Huawei Sans" panose="020C0503030203020204" pitchFamily="34" charset="0"/>
              </a:rPr>
              <a:t> n </a:t>
            </a:r>
            <a:r>
              <a:rPr lang="zh-CN" altLang="zh-CN" sz="1800" dirty="0">
                <a:latin typeface="+mn-lt"/>
                <a:ea typeface="+mn-ea"/>
                <a:cs typeface="Huawei Sans" panose="020C0503030203020204" pitchFamily="34" charset="0"/>
              </a:rPr>
              <a:t>为</a:t>
            </a:r>
            <a:r>
              <a:rPr lang="en-US" altLang="zh-CN" sz="1800" dirty="0">
                <a:latin typeface="+mn-lt"/>
                <a:ea typeface="+mn-ea"/>
                <a:cs typeface="Huawei Sans" panose="020C0503030203020204" pitchFamily="34" charset="0"/>
              </a:rPr>
              <a:t> 0 </a:t>
            </a:r>
            <a:r>
              <a:rPr lang="zh-CN" altLang="zh-CN" sz="1800" dirty="0">
                <a:latin typeface="+mn-lt"/>
                <a:ea typeface="+mn-ea"/>
                <a:cs typeface="Huawei Sans" panose="020C0503030203020204" pitchFamily="34" charset="0"/>
              </a:rPr>
              <a:t>时，表示网络注册状态变化时，不会主动发送</a:t>
            </a:r>
            <a:r>
              <a:rPr lang="en-US" altLang="zh-CN" sz="1800" dirty="0">
                <a:latin typeface="+mn-lt"/>
                <a:ea typeface="+mn-ea"/>
                <a:cs typeface="Huawei Sans" panose="020C0503030203020204" pitchFamily="34" charset="0"/>
              </a:rPr>
              <a:t>+CEREG </a:t>
            </a:r>
            <a:r>
              <a:rPr lang="zh-CN" altLang="zh-CN" sz="1800" dirty="0">
                <a:latin typeface="+mn-lt"/>
                <a:ea typeface="+mn-ea"/>
                <a:cs typeface="Huawei Sans" panose="020C0503030203020204" pitchFamily="34" charset="0"/>
              </a:rPr>
              <a:t>通知，用户发送查询命令 时才会</a:t>
            </a:r>
            <a:r>
              <a:rPr lang="zh-CN" altLang="zh-CN" sz="1800" dirty="0" smtClean="0">
                <a:latin typeface="+mn-lt"/>
                <a:ea typeface="+mn-ea"/>
                <a:cs typeface="Huawei Sans" panose="020C0503030203020204" pitchFamily="34" charset="0"/>
              </a:rPr>
              <a:t>返回</a:t>
            </a:r>
            <a:r>
              <a:rPr lang="zh-CN" altLang="en-US" sz="1800" dirty="0">
                <a:latin typeface="+mn-lt"/>
                <a:ea typeface="+mn-ea"/>
                <a:cs typeface="Huawei Sans" panose="020C0503030203020204" pitchFamily="34" charset="0"/>
              </a:rPr>
              <a:t>；</a:t>
            </a:r>
            <a:endParaRPr lang="zh-CN" altLang="zh-CN" sz="1800" dirty="0">
              <a:latin typeface="+mn-lt"/>
              <a:ea typeface="+mn-ea"/>
              <a:cs typeface="Huawei Sans" panose="020C0503030203020204" pitchFamily="34" charset="0"/>
            </a:endParaRPr>
          </a:p>
          <a:p>
            <a:r>
              <a:rPr lang="zh-CN" altLang="zh-CN" sz="1800" dirty="0">
                <a:latin typeface="+mn-lt"/>
                <a:ea typeface="+mn-ea"/>
                <a:cs typeface="Huawei Sans" panose="020C0503030203020204" pitchFamily="34" charset="0"/>
              </a:rPr>
              <a:t>当</a:t>
            </a:r>
            <a:r>
              <a:rPr lang="en-US" altLang="zh-CN" sz="1800" dirty="0">
                <a:latin typeface="+mn-lt"/>
                <a:ea typeface="+mn-ea"/>
                <a:cs typeface="Huawei Sans" panose="020C0503030203020204" pitchFamily="34" charset="0"/>
              </a:rPr>
              <a:t> n </a:t>
            </a:r>
            <a:r>
              <a:rPr lang="zh-CN" altLang="zh-CN" sz="1800" dirty="0">
                <a:latin typeface="+mn-lt"/>
                <a:ea typeface="+mn-ea"/>
                <a:cs typeface="Huawei Sans" panose="020C0503030203020204" pitchFamily="34" charset="0"/>
              </a:rPr>
              <a:t>为</a:t>
            </a:r>
            <a:r>
              <a:rPr lang="en-US" altLang="zh-CN" sz="1800" dirty="0">
                <a:latin typeface="+mn-lt"/>
                <a:ea typeface="+mn-ea"/>
                <a:cs typeface="Huawei Sans" panose="020C0503030203020204" pitchFamily="34" charset="0"/>
              </a:rPr>
              <a:t> 1 </a:t>
            </a:r>
            <a:r>
              <a:rPr lang="zh-CN" altLang="zh-CN" sz="1800" dirty="0">
                <a:latin typeface="+mn-lt"/>
                <a:ea typeface="+mn-ea"/>
                <a:cs typeface="Huawei Sans" panose="020C0503030203020204" pitchFamily="34" charset="0"/>
              </a:rPr>
              <a:t>时，表示网络注册状态变化时，模块会主动下发</a:t>
            </a:r>
            <a:r>
              <a:rPr lang="en-US" altLang="zh-CN" sz="1800" dirty="0">
                <a:latin typeface="+mn-lt"/>
                <a:ea typeface="+mn-ea"/>
                <a:cs typeface="Huawei Sans" panose="020C0503030203020204" pitchFamily="34" charset="0"/>
              </a:rPr>
              <a:t>+CEREG </a:t>
            </a:r>
            <a:r>
              <a:rPr lang="zh-CN" altLang="zh-CN" sz="1800" dirty="0" smtClean="0">
                <a:latin typeface="+mn-lt"/>
                <a:ea typeface="+mn-ea"/>
                <a:cs typeface="Huawei Sans" panose="020C0503030203020204" pitchFamily="34" charset="0"/>
              </a:rPr>
              <a:t>通知</a:t>
            </a:r>
            <a:r>
              <a:rPr lang="zh-CN" altLang="en-US" sz="1800" dirty="0" smtClean="0">
                <a:latin typeface="+mn-lt"/>
                <a:ea typeface="+mn-ea"/>
                <a:cs typeface="Huawei Sans" panose="020C0503030203020204" pitchFamily="34" charset="0"/>
              </a:rPr>
              <a:t>；</a:t>
            </a:r>
            <a:r>
              <a:rPr lang="zh-CN" altLang="zh-CN" sz="1800" dirty="0" smtClean="0">
                <a:latin typeface="+mn-lt"/>
                <a:ea typeface="+mn-ea"/>
                <a:cs typeface="Huawei Sans" panose="020C0503030203020204" pitchFamily="34" charset="0"/>
              </a:rPr>
              <a:t> </a:t>
            </a:r>
            <a:endParaRPr lang="zh-CN" altLang="zh-CN" sz="1800" dirty="0">
              <a:latin typeface="+mn-lt"/>
              <a:ea typeface="+mn-ea"/>
              <a:cs typeface="Huawei Sans" panose="020C0503030203020204" pitchFamily="34" charset="0"/>
            </a:endParaRPr>
          </a:p>
          <a:p>
            <a:r>
              <a:rPr lang="en-US" altLang="zh-CN" sz="1800" dirty="0">
                <a:latin typeface="+mn-lt"/>
                <a:ea typeface="+mn-ea"/>
                <a:cs typeface="Huawei Sans" panose="020C0503030203020204" pitchFamily="34" charset="0"/>
              </a:rPr>
              <a:t>&lt;stat&gt;</a:t>
            </a:r>
            <a:r>
              <a:rPr lang="zh-CN" altLang="zh-CN" sz="1800" dirty="0">
                <a:latin typeface="+mn-lt"/>
                <a:ea typeface="+mn-ea"/>
                <a:cs typeface="Huawei Sans" panose="020C0503030203020204" pitchFamily="34" charset="0"/>
              </a:rPr>
              <a:t>是网络注册</a:t>
            </a:r>
            <a:r>
              <a:rPr lang="zh-CN" altLang="zh-CN" sz="1800" dirty="0" smtClean="0">
                <a:latin typeface="+mn-lt"/>
                <a:ea typeface="+mn-ea"/>
                <a:cs typeface="Huawei Sans" panose="020C0503030203020204" pitchFamily="34" charset="0"/>
              </a:rPr>
              <a:t>状态</a:t>
            </a:r>
            <a:r>
              <a:rPr lang="en-US" altLang="zh-CN" sz="1800" dirty="0" smtClean="0">
                <a:latin typeface="+mn-lt"/>
                <a:ea typeface="+mn-ea"/>
                <a:cs typeface="Huawei Sans" panose="020C0503030203020204" pitchFamily="34" charset="0"/>
              </a:rPr>
              <a:t>;</a:t>
            </a:r>
            <a:r>
              <a:rPr lang="zh-CN" altLang="zh-CN" sz="1800" dirty="0" smtClean="0">
                <a:latin typeface="+mn-lt"/>
                <a:ea typeface="+mn-ea"/>
                <a:cs typeface="Huawei Sans" panose="020C0503030203020204" pitchFamily="34" charset="0"/>
              </a:rPr>
              <a:t> </a:t>
            </a:r>
            <a:endParaRPr lang="zh-CN" altLang="zh-CN" sz="1800" dirty="0">
              <a:latin typeface="+mn-lt"/>
              <a:ea typeface="+mn-ea"/>
              <a:cs typeface="Huawei Sans" panose="020C0503030203020204" pitchFamily="34" charset="0"/>
            </a:endParaRPr>
          </a:p>
          <a:p>
            <a:r>
              <a:rPr lang="zh-CN" altLang="zh-CN" sz="1800" dirty="0">
                <a:latin typeface="+mn-lt"/>
                <a:ea typeface="+mn-ea"/>
                <a:cs typeface="Huawei Sans" panose="020C0503030203020204" pitchFamily="34" charset="0"/>
              </a:rPr>
              <a:t>当</a:t>
            </a:r>
            <a:r>
              <a:rPr lang="en-US" altLang="zh-CN" sz="1800" dirty="0">
                <a:latin typeface="+mn-lt"/>
                <a:ea typeface="+mn-ea"/>
                <a:cs typeface="Huawei Sans" panose="020C0503030203020204" pitchFamily="34" charset="0"/>
              </a:rPr>
              <a:t> stat </a:t>
            </a:r>
            <a:r>
              <a:rPr lang="zh-CN" altLang="zh-CN" sz="1800" dirty="0">
                <a:latin typeface="+mn-lt"/>
                <a:ea typeface="+mn-ea"/>
                <a:cs typeface="Huawei Sans" panose="020C0503030203020204" pitchFamily="34" charset="0"/>
              </a:rPr>
              <a:t>为</a:t>
            </a:r>
            <a:r>
              <a:rPr lang="en-US" altLang="zh-CN" sz="1800" dirty="0">
                <a:latin typeface="+mn-lt"/>
                <a:ea typeface="+mn-ea"/>
                <a:cs typeface="Huawei Sans" panose="020C0503030203020204" pitchFamily="34" charset="0"/>
              </a:rPr>
              <a:t> 0 </a:t>
            </a:r>
            <a:r>
              <a:rPr lang="zh-CN" altLang="zh-CN" sz="1800" dirty="0">
                <a:latin typeface="+mn-lt"/>
                <a:ea typeface="+mn-ea"/>
                <a:cs typeface="Huawei Sans" panose="020C0503030203020204" pitchFamily="34" charset="0"/>
              </a:rPr>
              <a:t>时，表示模块未注册到网络 </a:t>
            </a:r>
            <a:r>
              <a:rPr lang="en-US" altLang="zh-CN" sz="1800" dirty="0" smtClean="0">
                <a:latin typeface="+mn-lt"/>
                <a:ea typeface="+mn-ea"/>
                <a:cs typeface="Huawei Sans" panose="020C0503030203020204" pitchFamily="34" charset="0"/>
              </a:rPr>
              <a:t>;</a:t>
            </a:r>
            <a:endParaRPr lang="zh-CN" altLang="zh-CN" sz="1800" dirty="0">
              <a:latin typeface="+mn-lt"/>
              <a:ea typeface="+mn-ea"/>
              <a:cs typeface="Huawei Sans" panose="020C0503030203020204" pitchFamily="34" charset="0"/>
            </a:endParaRPr>
          </a:p>
          <a:p>
            <a:r>
              <a:rPr lang="zh-CN" altLang="zh-CN" sz="1800" dirty="0">
                <a:latin typeface="+mn-lt"/>
                <a:ea typeface="+mn-ea"/>
                <a:cs typeface="Huawei Sans" panose="020C0503030203020204" pitchFamily="34" charset="0"/>
              </a:rPr>
              <a:t>当</a:t>
            </a:r>
            <a:r>
              <a:rPr lang="en-US" altLang="zh-CN" sz="1800" dirty="0">
                <a:latin typeface="+mn-lt"/>
                <a:ea typeface="+mn-ea"/>
                <a:cs typeface="Huawei Sans" panose="020C0503030203020204" pitchFamily="34" charset="0"/>
              </a:rPr>
              <a:t> stat </a:t>
            </a:r>
            <a:r>
              <a:rPr lang="zh-CN" altLang="zh-CN" sz="1800" dirty="0">
                <a:latin typeface="+mn-lt"/>
                <a:ea typeface="+mn-ea"/>
                <a:cs typeface="Huawei Sans" panose="020C0503030203020204" pitchFamily="34" charset="0"/>
              </a:rPr>
              <a:t>为</a:t>
            </a:r>
            <a:r>
              <a:rPr lang="en-US" altLang="zh-CN" sz="1800" dirty="0">
                <a:latin typeface="+mn-lt"/>
                <a:ea typeface="+mn-ea"/>
                <a:cs typeface="Huawei Sans" panose="020C0503030203020204" pitchFamily="34" charset="0"/>
              </a:rPr>
              <a:t> 1 </a:t>
            </a:r>
            <a:r>
              <a:rPr lang="zh-CN" altLang="zh-CN" sz="1800" dirty="0">
                <a:latin typeface="+mn-lt"/>
                <a:ea typeface="+mn-ea"/>
                <a:cs typeface="Huawei Sans" panose="020C0503030203020204" pitchFamily="34" charset="0"/>
              </a:rPr>
              <a:t>时，表示模块已注册到</a:t>
            </a:r>
            <a:r>
              <a:rPr lang="zh-CN" altLang="zh-CN" sz="1800" dirty="0" smtClean="0">
                <a:latin typeface="+mn-lt"/>
                <a:ea typeface="+mn-ea"/>
                <a:cs typeface="Huawei Sans" panose="020C0503030203020204" pitchFamily="34" charset="0"/>
              </a:rPr>
              <a:t>网络</a:t>
            </a:r>
            <a:r>
              <a:rPr lang="zh-CN" altLang="en-US" sz="1800" dirty="0" smtClean="0">
                <a:latin typeface="+mn-lt"/>
                <a:ea typeface="+mn-ea"/>
                <a:cs typeface="Huawei Sans" panose="020C0503030203020204" pitchFamily="34" charset="0"/>
              </a:rPr>
              <a:t>。</a:t>
            </a:r>
            <a:endParaRPr lang="zh-CN" altLang="zh-CN" sz="1800" dirty="0">
              <a:latin typeface="+mn-lt"/>
              <a:ea typeface="+mn-ea"/>
              <a:cs typeface="Huawei Sans" panose="020C0503030203020204" pitchFamily="34" charset="0"/>
            </a:endParaRPr>
          </a:p>
          <a:p>
            <a:endParaRPr lang="en-US" altLang="zh-CN" dirty="0">
              <a:latin typeface="+mn-lt"/>
              <a:ea typeface="+mn-ea"/>
              <a:cs typeface="Huawei Sans" panose="020C0503030203020204" pitchFamily="34" charset="0"/>
            </a:endParaRPr>
          </a:p>
          <a:p>
            <a:endParaRPr lang="zh-CN" altLang="en-US" dirty="0">
              <a:latin typeface="+mn-lt"/>
              <a:ea typeface="+mn-ea"/>
              <a:cs typeface="Huawei Sans" panose="020C0503030203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764637"/>
              </p:ext>
            </p:extLst>
          </p:nvPr>
        </p:nvGraphicFramePr>
        <p:xfrm>
          <a:off x="2043639" y="1285771"/>
          <a:ext cx="8128000" cy="146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发送指令：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AT+CEREG?</a:t>
                      </a:r>
                    </a:p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模块返回：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+CEREG:0,1</a:t>
                      </a: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OK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0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查询当前网络连接状态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zh-CN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返回格式为：</a:t>
            </a:r>
            <a:r>
              <a:rPr lang="en-US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+CSCON:&lt;n&gt;,&lt;mode&gt; </a:t>
            </a:r>
            <a:endParaRPr lang="zh-CN" altLang="zh-CN" sz="16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&lt;n&gt;</a:t>
            </a:r>
            <a:r>
              <a:rPr lang="zh-CN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是通知设置。取值和说明如下： </a:t>
            </a:r>
          </a:p>
          <a:p>
            <a:r>
              <a:rPr lang="en-US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0 </a:t>
            </a:r>
            <a:r>
              <a:rPr lang="zh-CN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取消异步通知，当网络连接后，串口不会主动上报</a:t>
            </a:r>
            <a:r>
              <a:rPr lang="en-US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+CSCON </a:t>
            </a:r>
            <a:r>
              <a:rPr lang="zh-CN" altLang="zh-CN" sz="16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</a:t>
            </a:r>
            <a:r>
              <a:rPr lang="zh-CN" altLang="en-US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；</a:t>
            </a:r>
            <a:endParaRPr lang="zh-CN" altLang="zh-CN" sz="16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1 </a:t>
            </a:r>
            <a:r>
              <a:rPr lang="zh-CN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使能异步通知，串口主动上报</a:t>
            </a:r>
            <a:r>
              <a:rPr lang="en-US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+</a:t>
            </a:r>
            <a:r>
              <a:rPr lang="en-US" altLang="zh-CN" sz="16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CSCON</a:t>
            </a:r>
            <a:r>
              <a:rPr lang="zh-CN" altLang="en-US" sz="16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；</a:t>
            </a:r>
            <a:r>
              <a:rPr lang="en-US" altLang="zh-CN" sz="16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endParaRPr lang="zh-CN" altLang="zh-CN" sz="16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&lt;mode&gt;</a:t>
            </a:r>
            <a:r>
              <a:rPr lang="zh-CN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是当前模块连接状态，取值和说明</a:t>
            </a:r>
            <a:r>
              <a:rPr lang="zh-CN" altLang="zh-CN" sz="16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如下</a:t>
            </a:r>
            <a:r>
              <a:rPr lang="zh-CN" altLang="en-US" sz="16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；</a:t>
            </a:r>
            <a:r>
              <a:rPr lang="zh-CN" altLang="zh-CN" sz="16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endParaRPr lang="zh-CN" altLang="zh-CN" sz="16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0 </a:t>
            </a:r>
            <a:r>
              <a:rPr lang="zh-CN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处于</a:t>
            </a:r>
            <a:r>
              <a:rPr lang="en-US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IDLE </a:t>
            </a:r>
            <a:r>
              <a:rPr lang="zh-CN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状态 </a:t>
            </a:r>
            <a:r>
              <a:rPr lang="zh-CN" altLang="en-US" sz="16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；</a:t>
            </a:r>
            <a:endParaRPr lang="zh-CN" altLang="zh-CN" sz="16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1 </a:t>
            </a:r>
            <a:r>
              <a:rPr lang="zh-CN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处于已连接</a:t>
            </a:r>
            <a:r>
              <a:rPr lang="zh-CN" altLang="zh-CN" sz="16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状态</a:t>
            </a:r>
            <a:r>
              <a:rPr lang="zh-CN" altLang="en-US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；</a:t>
            </a:r>
            <a:endParaRPr lang="zh-CN" altLang="zh-CN" sz="16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zh-CN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当处于</a:t>
            </a:r>
            <a:r>
              <a:rPr lang="en-US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IDLE </a:t>
            </a:r>
            <a:r>
              <a:rPr lang="zh-CN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状态时，只要发送数据或者重启设备，就会变成已连接</a:t>
            </a:r>
            <a:r>
              <a:rPr lang="zh-CN" altLang="zh-CN" sz="16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状态</a:t>
            </a:r>
            <a:r>
              <a:rPr lang="zh-CN" altLang="en-US" sz="16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。</a:t>
            </a:r>
            <a:endParaRPr lang="zh-CN" altLang="zh-CN" sz="16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07375"/>
              </p:ext>
            </p:extLst>
          </p:nvPr>
        </p:nvGraphicFramePr>
        <p:xfrm>
          <a:off x="2035172" y="1182123"/>
          <a:ext cx="8128000" cy="146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发送指令：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方正兰亭黑简体" panose="02000000000000000000" pitchFamily="2" charset="-122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AT+CSCON?</a:t>
                      </a:r>
                    </a:p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模块返回：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+mn-lt"/>
                        <a:ea typeface="方正兰亭黑简体" panose="02000000000000000000" pitchFamily="2" charset="-122"/>
                      </a:endParaRP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+CSCON:0,1</a:t>
                      </a:r>
                    </a:p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+mn-lt"/>
                          <a:ea typeface="方正兰亭黑简体" panose="02000000000000000000" pitchFamily="2" charset="-122"/>
                        </a:rPr>
                        <a:t>OK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+mn-lt"/>
                        <a:ea typeface="方正兰亭黑简体" panose="02000000000000000000" pitchFamily="2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9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端到端集成开发概述</a:t>
            </a:r>
            <a:endParaRPr lang="en-US" altLang="zh-CN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指令简介</a:t>
            </a:r>
            <a:endParaRPr lang="en-US" altLang="zh-CN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NB-IoT 3GPP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相关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</a:t>
            </a:r>
            <a:endParaRPr lang="en-US" altLang="zh-CN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NB-IoT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入网</a:t>
            </a:r>
            <a:endParaRPr lang="en-US" altLang="zh-CN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 b="1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Wi-Fi</a:t>
            </a:r>
            <a:r>
              <a:rPr lang="zh-CN" altLang="en-US" b="1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r>
              <a:rPr lang="en-US" altLang="zh-CN" b="1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 b="1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指令集</a:t>
            </a:r>
            <a:endParaRPr lang="en-US" altLang="zh-CN" b="1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pPr marL="0" indent="0">
              <a:buNone/>
            </a:pP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Wi-Fi AT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指令集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1047750"/>
            <a:ext cx="5025495" cy="4879805"/>
          </a:xfrm>
        </p:spPr>
        <p:txBody>
          <a:bodyPr/>
          <a:lstStyle/>
          <a:p>
            <a:r>
              <a:rPr lang="en-US" altLang="zh-CN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Wi-Fi</a:t>
            </a:r>
            <a:r>
              <a:rPr lang="zh-CN" altLang="en-US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作为非</a:t>
            </a:r>
            <a:r>
              <a:rPr lang="en-US" altLang="zh-CN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3GPP</a:t>
            </a:r>
            <a:r>
              <a:rPr lang="zh-CN" altLang="en-US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标准的短距无线通信技术，其</a:t>
            </a:r>
            <a:r>
              <a:rPr lang="en-US" altLang="zh-CN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指令相较</a:t>
            </a:r>
            <a:r>
              <a:rPr lang="en-US" altLang="zh-CN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GPRS</a:t>
            </a:r>
            <a:r>
              <a:rPr lang="zh-CN" altLang="en-US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与</a:t>
            </a:r>
            <a:r>
              <a:rPr lang="en-US" altLang="zh-CN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NB-</a:t>
            </a:r>
            <a:r>
              <a:rPr lang="en-US" altLang="zh-CN" sz="200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IoT</a:t>
            </a:r>
            <a:r>
              <a:rPr lang="zh-CN" altLang="en-US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有所不同。其指令更多是与网关进行交互，通过网关作为统一出口访问网络。故其不涉及</a:t>
            </a:r>
            <a:r>
              <a:rPr lang="en-US" altLang="zh-CN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SIM</a:t>
            </a:r>
            <a:r>
              <a:rPr lang="zh-CN" altLang="en-US" sz="20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卡、无线及核心网等运营商相关数据。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652437"/>
              </p:ext>
            </p:extLst>
          </p:nvPr>
        </p:nvGraphicFramePr>
        <p:xfrm>
          <a:off x="6206397" y="1246474"/>
          <a:ext cx="5138936" cy="4681085"/>
        </p:xfrm>
        <a:graphic>
          <a:graphicData uri="http://schemas.openxmlformats.org/drawingml/2006/table">
            <a:tbl>
              <a:tblPr/>
              <a:tblGrid>
                <a:gridCol w="2748733"/>
                <a:gridCol w="2390203"/>
              </a:tblGrid>
              <a:tr h="301625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effectLst/>
                          <a:latin typeface="+mn-lt"/>
                          <a:ea typeface="+mn-ea"/>
                        </a:rPr>
                        <a:t>操作目的</a:t>
                      </a:r>
                      <a:endParaRPr lang="zh-CN" sz="1600" b="1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+mn-lt"/>
                          <a:ea typeface="+mn-ea"/>
                        </a:rPr>
                        <a:t>AT</a:t>
                      </a:r>
                      <a:r>
                        <a:rPr lang="zh-CN" altLang="en-US" sz="1600" b="1" kern="100" dirty="0" smtClean="0">
                          <a:effectLst/>
                          <a:latin typeface="+mn-lt"/>
                          <a:ea typeface="+mn-ea"/>
                        </a:rPr>
                        <a:t>命令</a:t>
                      </a:r>
                      <a:endParaRPr lang="zh-CN" sz="1600" b="1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1964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altLang="en-US" sz="1400" kern="1200" dirty="0" smtClean="0">
                          <a:effectLst/>
                          <a:latin typeface="+mn-lt"/>
                          <a:ea typeface="+mn-ea"/>
                        </a:rPr>
                        <a:t>重启模块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+mn-lt"/>
                          <a:ea typeface="+mn-ea"/>
                        </a:rPr>
                        <a:t>AT+RST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64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altLang="en-US" sz="1400" kern="1200" dirty="0" smtClean="0">
                          <a:effectLst/>
                          <a:latin typeface="+mn-lt"/>
                          <a:ea typeface="+mn-ea"/>
                        </a:rPr>
                        <a:t>查询版本信息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+mn-lt"/>
                          <a:ea typeface="+mn-ea"/>
                        </a:rPr>
                        <a:t>AT+GMR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64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altLang="en-US" sz="1400" kern="1200" dirty="0" smtClean="0">
                          <a:effectLst/>
                          <a:latin typeface="+mn-lt"/>
                          <a:ea typeface="+mn-ea"/>
                        </a:rPr>
                        <a:t>扫描附近的</a:t>
                      </a:r>
                      <a:r>
                        <a:rPr lang="en-US" altLang="zh-CN" sz="1400" kern="1200" dirty="0" smtClean="0">
                          <a:effectLst/>
                          <a:latin typeface="+mn-lt"/>
                          <a:ea typeface="+mn-ea"/>
                        </a:rPr>
                        <a:t>AP</a:t>
                      </a:r>
                      <a:r>
                        <a:rPr lang="zh-CN" altLang="en-US" sz="1400" kern="1200" dirty="0" smtClean="0">
                          <a:effectLst/>
                          <a:latin typeface="+mn-lt"/>
                          <a:ea typeface="+mn-ea"/>
                        </a:rPr>
                        <a:t>信息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+mn-lt"/>
                          <a:ea typeface="+mn-ea"/>
                        </a:rPr>
                        <a:t>AT+CWLAP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64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+mn-lt"/>
                          <a:ea typeface="+mn-ea"/>
                        </a:rPr>
                        <a:t>连接</a:t>
                      </a: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</a:rPr>
                        <a:t>AP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</a:rPr>
                        <a:t>AT+CWJAP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64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+mn-lt"/>
                          <a:ea typeface="+mn-ea"/>
                        </a:rPr>
                        <a:t>与</a:t>
                      </a: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</a:rPr>
                        <a:t>AP</a:t>
                      </a:r>
                      <a:r>
                        <a:rPr lang="zh-CN" altLang="en-US" sz="1400" kern="100" dirty="0" smtClean="0">
                          <a:effectLst/>
                          <a:latin typeface="+mn-lt"/>
                          <a:ea typeface="+mn-ea"/>
                        </a:rPr>
                        <a:t>断开连接</a:t>
                      </a:r>
                      <a:endParaRPr lang="zh-CN" altLang="en-US" sz="1400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</a:rPr>
                        <a:t>AT+CWQAP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64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+mn-lt"/>
                          <a:ea typeface="+mn-ea"/>
                        </a:rPr>
                        <a:t>查询⽹网络连接信息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</a:rPr>
                        <a:t>AT+CIPSTATUS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64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+mn-lt"/>
                          <a:ea typeface="+mn-ea"/>
                        </a:rPr>
                        <a:t>域名解析功能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</a:rPr>
                        <a:t>AT+CIPDOMAIN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64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+mn-lt"/>
                          <a:ea typeface="+mn-ea"/>
                        </a:rPr>
                        <a:t>建立连接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</a:rPr>
                        <a:t>AT+CIPSTART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64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+mn-lt"/>
                          <a:ea typeface="+mn-ea"/>
                        </a:rPr>
                        <a:t>设置透传模式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</a:rPr>
                        <a:t>AT+CIPMODE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64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+mn-lt"/>
                          <a:ea typeface="+mn-ea"/>
                        </a:rPr>
                        <a:t>发送数据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</a:rPr>
                        <a:t>AT+CIPSEND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64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+mn-lt"/>
                          <a:ea typeface="+mn-ea"/>
                        </a:rPr>
                        <a:t>查询本地</a:t>
                      </a: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</a:rPr>
                        <a:t>IP</a:t>
                      </a:r>
                      <a:r>
                        <a:rPr lang="zh-CN" altLang="en-US" sz="1400" kern="100" dirty="0" smtClean="0">
                          <a:effectLst/>
                          <a:latin typeface="+mn-lt"/>
                          <a:ea typeface="+mn-ea"/>
                        </a:rPr>
                        <a:t>地址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</a:rPr>
                        <a:t>AT+CIFSR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64">
                <a:tc>
                  <a:txBody>
                    <a:bodyPr/>
                    <a:lstStyle/>
                    <a:p>
                      <a:pPr indent="254000" algn="ctr" font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</a:rPr>
                        <a:t>Ping</a:t>
                      </a:r>
                      <a:r>
                        <a:rPr lang="zh-CN" altLang="en-US" sz="1400" kern="100" dirty="0" smtClean="0">
                          <a:effectLst/>
                          <a:latin typeface="+mn-lt"/>
                          <a:ea typeface="+mn-ea"/>
                        </a:rPr>
                        <a:t>功能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 font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</a:rPr>
                        <a:t>AT+PING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64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+mn-lt"/>
                          <a:ea typeface="+mn-ea"/>
                        </a:rPr>
                        <a:t>扫描当前可⽤用的</a:t>
                      </a: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</a:rPr>
                        <a:t>AP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</a:rPr>
                        <a:t>AT+CWLAP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64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+mn-lt"/>
                          <a:ea typeface="+mn-ea"/>
                        </a:rPr>
                        <a:t>恢复出⼚厂设置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</a:rPr>
                        <a:t>AT+RESTORE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64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effectLst/>
                          <a:latin typeface="+mn-lt"/>
                          <a:ea typeface="+mn-ea"/>
                        </a:rPr>
                        <a:t>查询系统当前剩余内存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</a:rPr>
                        <a:t>AT+SYSRAM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3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Wi-Fi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终端对接流程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终端对接流程</a:t>
            </a:r>
          </a:p>
          <a:p>
            <a:pPr lvl="1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终端上电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，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执行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”AT+CWMODE=3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”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复位终端。如果返回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OK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，表示终端已配置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Wi-Fi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模式。</a:t>
            </a:r>
          </a:p>
          <a:p>
            <a:pPr lvl="1"/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执行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”AT+CWJAP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=”</a:t>
            </a:r>
            <a:r>
              <a:rPr lang="en-US" altLang="zh-CN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SSID“,”password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“”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联接路由器。如果执行成功，返回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OK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。</a:t>
            </a:r>
          </a:p>
          <a:p>
            <a:pPr lvl="1"/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执行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”AT+CIFSR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”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查询 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ESP8266 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设备的 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IP 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地址。如果执行成功，返回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OK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，详细可参考附录。</a:t>
            </a:r>
          </a:p>
          <a:p>
            <a:pPr lvl="1"/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执行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”AT+CIPSTART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="TCP",“IP”,PORT”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设置需要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对接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IoT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平台的地址，端口为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5683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。如果执行成功，返回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OK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。</a:t>
            </a:r>
          </a:p>
          <a:p>
            <a:pPr lvl="1"/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执行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”AT+CIPSEND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=&lt;length&gt;”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开始执行发送数据命令，返回“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&gt;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”输入数据。如果执行成功，返回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SEND OK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。</a:t>
            </a: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指令是应用于终端设备与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PC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应用之间连接与通信的指令。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即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Attention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，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指令集是从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TE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（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Terminal Equipment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，终端设备）或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DTE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（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Data Terminal Equipment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，数据终端设备）向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TA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（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Terminal Adapter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，终端适配器）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或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DCE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（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Data Circuit Terminal Equipment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，数据电路终端设备）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发送的。通过发送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指令来控制移动台的功能，与各种网络业务进行交互。</a:t>
            </a:r>
            <a:endParaRPr lang="en-US" altLang="zh-CN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本章针对实现端到端物联网业务实验涉及的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NB-IoT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和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Wi-Fi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这两种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网络，分别介绍其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指令集。</a:t>
            </a:r>
          </a:p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  <a:ea typeface="+mn-ea"/>
                <a:cs typeface="Huawei Sans" panose="020C0503030203020204" pitchFamily="34" charset="0"/>
              </a:rPr>
              <a:t>端到端集成开发流程</a:t>
            </a:r>
          </a:p>
          <a:p>
            <a:r>
              <a:rPr lang="en-US" altLang="zh-CN" smtClean="0">
                <a:latin typeface="+mn-lt"/>
                <a:ea typeface="+mn-ea"/>
                <a:cs typeface="Huawei Sans" panose="020C0503030203020204" pitchFamily="34" charset="0"/>
              </a:rPr>
              <a:t>NB-IoT</a:t>
            </a:r>
            <a:r>
              <a:rPr lang="zh-CN" altLang="en-US">
                <a:latin typeface="+mn-lt"/>
                <a:ea typeface="+mn-ea"/>
                <a:cs typeface="Huawei Sans" panose="020C0503030203020204" pitchFamily="34" charset="0"/>
              </a:rPr>
              <a:t>、</a:t>
            </a:r>
            <a:r>
              <a:rPr lang="en-US" altLang="zh-CN" smtClean="0">
                <a:latin typeface="+mn-lt"/>
                <a:ea typeface="+mn-ea"/>
                <a:cs typeface="Huawei Sans" panose="020C0503030203020204" pitchFamily="34" charset="0"/>
              </a:rPr>
              <a:t>Wi-Fi</a:t>
            </a:r>
            <a:r>
              <a:rPr lang="zh-CN" altLang="en-US" smtClean="0">
                <a:latin typeface="+mn-lt"/>
                <a:ea typeface="+mn-ea"/>
                <a:cs typeface="Huawei Sans" panose="020C0503030203020204" pitchFamily="34" charset="0"/>
              </a:rPr>
              <a:t>的</a:t>
            </a:r>
            <a:r>
              <a:rPr lang="en-US" altLang="zh-CN" smtClean="0">
                <a:latin typeface="+mn-lt"/>
                <a:ea typeface="+mn-ea"/>
                <a:cs typeface="Huawei Sans" panose="020C0503030203020204" pitchFamily="34" charset="0"/>
              </a:rPr>
              <a:t>AT</a:t>
            </a:r>
            <a:r>
              <a:rPr lang="zh-CN" altLang="en-US" smtClean="0">
                <a:latin typeface="+mn-lt"/>
                <a:ea typeface="+mn-ea"/>
                <a:cs typeface="Huawei Sans" panose="020C0503030203020204" pitchFamily="34" charset="0"/>
              </a:rPr>
              <a:t>指令集</a:t>
            </a:r>
            <a:endParaRPr lang="en-US" altLang="zh-CN" smtClean="0">
              <a:latin typeface="+mn-lt"/>
              <a:ea typeface="+mn-ea"/>
              <a:cs typeface="Huawei Sans" panose="020C0503030203020204" pitchFamily="34" charset="0"/>
            </a:endParaRPr>
          </a:p>
          <a:p>
            <a:r>
              <a:rPr lang="en-US" altLang="zh-CN" smtClean="0">
                <a:latin typeface="+mn-lt"/>
                <a:ea typeface="+mn-ea"/>
                <a:cs typeface="Huawei Sans" panose="020C0503030203020204" pitchFamily="34" charset="0"/>
              </a:rPr>
              <a:t>NB-IoT</a:t>
            </a:r>
            <a:r>
              <a:rPr lang="zh-CN" altLang="en-US" smtClean="0">
                <a:latin typeface="+mn-lt"/>
                <a:ea typeface="+mn-ea"/>
                <a:cs typeface="Huawei Sans" panose="020C0503030203020204" pitchFamily="34" charset="0"/>
              </a:rPr>
              <a:t>、</a:t>
            </a:r>
            <a:r>
              <a:rPr lang="en-US" altLang="zh-CN" smtClean="0">
                <a:latin typeface="+mn-lt"/>
                <a:ea typeface="+mn-ea"/>
                <a:cs typeface="Huawei Sans" panose="020C0503030203020204" pitchFamily="34" charset="0"/>
              </a:rPr>
              <a:t>Wi-Fi</a:t>
            </a:r>
            <a:r>
              <a:rPr lang="zh-CN" altLang="en-US" smtClean="0">
                <a:latin typeface="+mn-lt"/>
                <a:ea typeface="+mn-ea"/>
                <a:cs typeface="Huawei Sans" panose="020C0503030203020204" pitchFamily="34" charset="0"/>
              </a:rPr>
              <a:t>的入网对接流程</a:t>
            </a:r>
          </a:p>
        </p:txBody>
      </p:sp>
    </p:spTree>
    <p:extLst>
      <p:ext uri="{BB962C8B-B14F-4D97-AF65-F5344CB8AC3E}">
        <p14:creationId xmlns:p14="http://schemas.microsoft.com/office/powerpoint/2010/main" val="35377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cs typeface="Huawei Sans" panose="020C0503030203020204" pitchFamily="34" charset="0"/>
              </a:rPr>
              <a:t>NB-</a:t>
            </a:r>
            <a:r>
              <a:rPr lang="en-US" altLang="zh-CN" dirty="0" err="1" smtClean="0">
                <a:latin typeface="+mn-lt"/>
                <a:cs typeface="Huawei Sans" panose="020C0503030203020204" pitchFamily="34" charset="0"/>
              </a:rPr>
              <a:t>IoT</a:t>
            </a:r>
            <a:r>
              <a:rPr lang="zh-CN" altLang="en-US" dirty="0" smtClean="0">
                <a:latin typeface="+mn-lt"/>
                <a:cs typeface="Huawei Sans" panose="020C0503030203020204" pitchFamily="34" charset="0"/>
              </a:rPr>
              <a:t>芯片的</a:t>
            </a:r>
            <a:r>
              <a:rPr lang="en-US" altLang="zh-CN" dirty="0" smtClean="0">
                <a:latin typeface="+mn-lt"/>
                <a:cs typeface="Huawei Sans" panose="020C0503030203020204" pitchFamily="34" charset="0"/>
              </a:rPr>
              <a:t>AT</a:t>
            </a:r>
            <a:r>
              <a:rPr lang="zh-CN" altLang="en-US" dirty="0" smtClean="0">
                <a:latin typeface="+mn-lt"/>
                <a:cs typeface="Huawei Sans" panose="020C0503030203020204" pitchFamily="34" charset="0"/>
              </a:rPr>
              <a:t>指令分为几类？</a:t>
            </a:r>
            <a:endParaRPr lang="en-US" altLang="zh-CN" dirty="0" smtClean="0">
              <a:latin typeface="+mn-lt"/>
              <a:cs typeface="Huawei Sans" panose="020C0503030203020204" pitchFamily="34" charset="0"/>
            </a:endParaRPr>
          </a:p>
          <a:p>
            <a:r>
              <a:rPr lang="en-US" altLang="zh-CN" dirty="0" smtClean="0">
                <a:latin typeface="+mn-lt"/>
                <a:cs typeface="Huawei Sans" panose="020C0503030203020204" pitchFamily="34" charset="0"/>
              </a:rPr>
              <a:t>AT+CSCON?</a:t>
            </a:r>
            <a:r>
              <a:rPr lang="zh-CN" altLang="en-US" dirty="0" smtClean="0">
                <a:latin typeface="+mn-lt"/>
                <a:cs typeface="Huawei Sans" panose="020C0503030203020204" pitchFamily="34" charset="0"/>
              </a:rPr>
              <a:t>用于查询什么</a:t>
            </a:r>
            <a:r>
              <a:rPr lang="zh-CN" altLang="en-US" smtClean="0">
                <a:latin typeface="+mn-lt"/>
                <a:cs typeface="Huawei Sans" panose="020C0503030203020204" pitchFamily="34" charset="0"/>
              </a:rPr>
              <a:t>状态？</a:t>
            </a:r>
            <a:endParaRPr lang="en-US" altLang="zh-CN" dirty="0">
              <a:latin typeface="+mn-lt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0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产品模型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编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解码插件</a:t>
            </a:r>
            <a:endParaRPr lang="en-US" altLang="zh-CN" smtClean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北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向业务服务开发、接入机制、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API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接口调用</a:t>
            </a:r>
          </a:p>
          <a:p>
            <a:pPr marL="0" indent="0">
              <a:buNone/>
            </a:pPr>
            <a:endParaRPr lang="en-US" altLang="zh-CN" smtClean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6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</a:rPr>
              <a:t>学完本课程后，您将能够：</a:t>
            </a:r>
          </a:p>
          <a:p>
            <a:pPr lvl="1"/>
            <a:r>
              <a:rPr lang="zh-CN" altLang="en-US" smtClean="0">
                <a:latin typeface="+mn-lt"/>
              </a:rPr>
              <a:t>描述</a:t>
            </a:r>
            <a:r>
              <a:rPr lang="en-US" altLang="zh-CN" smtClean="0">
                <a:latin typeface="+mn-lt"/>
              </a:rPr>
              <a:t>AT</a:t>
            </a:r>
            <a:r>
              <a:rPr lang="zh-CN" altLang="en-US" smtClean="0">
                <a:latin typeface="+mn-lt"/>
              </a:rPr>
              <a:t>指令四个分类</a:t>
            </a:r>
            <a:endParaRPr lang="en-US" altLang="zh-CN" smtClean="0">
              <a:latin typeface="+mn-lt"/>
            </a:endParaRPr>
          </a:p>
          <a:p>
            <a:pPr lvl="1"/>
            <a:r>
              <a:rPr lang="zh-CN" altLang="en-US" smtClean="0">
                <a:latin typeface="+mn-lt"/>
              </a:rPr>
              <a:t>描述芯片常见</a:t>
            </a:r>
            <a:r>
              <a:rPr lang="en-US" altLang="zh-CN" smtClean="0">
                <a:latin typeface="+mn-lt"/>
              </a:rPr>
              <a:t>AT</a:t>
            </a:r>
            <a:r>
              <a:rPr lang="zh-CN" altLang="en-US" smtClean="0">
                <a:latin typeface="+mn-lt"/>
              </a:rPr>
              <a:t>命令</a:t>
            </a:r>
            <a:endParaRPr lang="en-US" altLang="zh-CN" smtClean="0">
              <a:latin typeface="+mn-lt"/>
            </a:endParaRPr>
          </a:p>
          <a:p>
            <a:pPr lvl="1"/>
            <a:r>
              <a:rPr lang="zh-CN" altLang="en-US" smtClean="0">
                <a:latin typeface="+mn-lt"/>
              </a:rPr>
              <a:t>了解端到端集成开发流程</a:t>
            </a:r>
            <a:endParaRPr lang="en-US" altLang="zh-CN" smtClean="0">
              <a:latin typeface="+mn-lt"/>
            </a:endParaRPr>
          </a:p>
          <a:p>
            <a:pPr lvl="1"/>
            <a:r>
              <a:rPr lang="zh-CN" altLang="en-US" smtClean="0">
                <a:latin typeface="+mn-lt"/>
              </a:rPr>
              <a:t>区分</a:t>
            </a:r>
            <a:r>
              <a:rPr lang="en-US" altLang="zh-CN" smtClean="0">
                <a:latin typeface="+mn-lt"/>
              </a:rPr>
              <a:t>NB-IoT</a:t>
            </a:r>
            <a:r>
              <a:rPr lang="zh-CN" altLang="en-US" smtClean="0">
                <a:latin typeface="+mn-lt"/>
              </a:rPr>
              <a:t>、</a:t>
            </a:r>
            <a:r>
              <a:rPr lang="en-US" altLang="zh-CN" smtClean="0">
                <a:latin typeface="+mn-lt"/>
              </a:rPr>
              <a:t>Wi-Fi</a:t>
            </a:r>
            <a:r>
              <a:rPr lang="zh-CN" altLang="en-US" smtClean="0">
                <a:latin typeface="+mn-lt"/>
              </a:rPr>
              <a:t>的</a:t>
            </a:r>
            <a:r>
              <a:rPr lang="en-US" altLang="zh-CN" smtClean="0">
                <a:latin typeface="+mn-lt"/>
              </a:rPr>
              <a:t>AT</a:t>
            </a:r>
            <a:r>
              <a:rPr lang="zh-CN" altLang="en-US" smtClean="0">
                <a:latin typeface="+mn-lt"/>
              </a:rPr>
              <a:t>指令集</a:t>
            </a:r>
            <a:endParaRPr lang="en-US" altLang="zh-CN" smtClean="0">
              <a:latin typeface="+mn-lt"/>
            </a:endParaRPr>
          </a:p>
          <a:p>
            <a:pPr lvl="1"/>
            <a:r>
              <a:rPr lang="zh-CN" altLang="en-US" smtClean="0">
                <a:latin typeface="+mn-lt"/>
              </a:rPr>
              <a:t>掌握</a:t>
            </a:r>
            <a:r>
              <a:rPr lang="en-US" altLang="zh-CN" smtClean="0">
                <a:latin typeface="+mn-lt"/>
              </a:rPr>
              <a:t>NB-IoT</a:t>
            </a:r>
            <a:r>
              <a:rPr lang="zh-CN" altLang="en-US" smtClean="0">
                <a:latin typeface="+mn-lt"/>
              </a:rPr>
              <a:t>、</a:t>
            </a:r>
            <a:r>
              <a:rPr lang="en-US" altLang="zh-CN" smtClean="0">
                <a:latin typeface="+mn-lt"/>
              </a:rPr>
              <a:t>Wi-Fi</a:t>
            </a:r>
            <a:r>
              <a:rPr lang="zh-CN" altLang="en-US" smtClean="0">
                <a:latin typeface="+mn-lt"/>
              </a:rPr>
              <a:t>的入网对接流程</a:t>
            </a:r>
          </a:p>
          <a:p>
            <a:pPr lvl="1"/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5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1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端到端集成开发概述</a:t>
            </a:r>
            <a:endParaRPr lang="en-US" altLang="zh-CN" b="1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简介</a:t>
            </a:r>
            <a:endParaRPr lang="en-US" altLang="zh-CN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NB-IoT 3GPP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相关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</a:t>
            </a:r>
            <a:endParaRPr lang="en-US" altLang="zh-CN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NB-IoT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入网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Wi-Fi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端到端集成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开发概述</a:t>
            </a:r>
          </a:p>
        </p:txBody>
      </p:sp>
      <p:sp>
        <p:nvSpPr>
          <p:cNvPr id="2" name="内容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端到端开发：终端侧开发和应用服务器侧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开发。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pPr lvl="1"/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终端侧开发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：硬件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PCB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设计、终端业务程序开发以及网络接入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调试。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pPr lvl="1"/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应用服务器侧开发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：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P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rofile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文件开发、编解码库开发以及调用</a:t>
            </a:r>
            <a:r>
              <a:rPr lang="en-US" altLang="zh-CN" dirty="0" err="1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IoT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平台北向接口开发应用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服务器。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3223579"/>
            <a:ext cx="8100900" cy="296711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13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端到端集成开发概述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 b="1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 b="1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指令简介</a:t>
            </a:r>
            <a:endParaRPr lang="en-US" altLang="zh-CN" b="1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NB-IoT 3GPP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相关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</a:t>
            </a:r>
            <a:endParaRPr lang="en-US" altLang="zh-CN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NB-IoT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入网</a:t>
            </a:r>
            <a:endParaRPr lang="en-US" altLang="zh-CN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Wi-Fi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指令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命令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本节学习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命令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，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用来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控制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TE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（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Terminal Equipment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）和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MT(Mobile Terminal)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之间交互的规则，如下图所示：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700" y="2453648"/>
            <a:ext cx="5400600" cy="347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命令分类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命令中的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4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种命令：</a:t>
            </a:r>
          </a:p>
          <a:p>
            <a:pPr lvl="1"/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设置命令    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=XX   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用来设置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命令中的属性</a:t>
            </a:r>
          </a:p>
          <a:p>
            <a:pPr lvl="1"/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测试命令    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=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？    用来显示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命令设置的合法参数值有哪些</a:t>
            </a:r>
          </a:p>
          <a:p>
            <a:pPr lvl="1"/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查询命令    ？      用来查询当前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命令的设置的属性值</a:t>
            </a:r>
          </a:p>
          <a:p>
            <a:pPr lvl="1"/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执行命令              执行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AT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命令（不需要参数，例如查询版本号等）</a:t>
            </a: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883532" y="4083101"/>
          <a:ext cx="8127999" cy="2044700"/>
        </p:xfrm>
        <a:graphic>
          <a:graphicData uri="http://schemas.openxmlformats.org/drawingml/2006/table">
            <a:tbl>
              <a:tblPr firstRow="1" bandRow="1"/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类别</a:t>
                      </a:r>
                      <a:endParaRPr lang="zh-CN" alt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语法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举例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effectLst/>
                        </a:rPr>
                        <a:t>测试指令</a:t>
                      </a:r>
                      <a:endParaRPr lang="zh-CN" altLang="zh-CN" sz="18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altLang="zh-CN" sz="1800" dirty="0" smtClean="0">
                          <a:effectLst/>
                        </a:rPr>
                        <a:t>AT+&lt;x&gt;=?</a:t>
                      </a:r>
                      <a:endParaRPr lang="zh-CN" altLang="zh-CN" sz="18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effectLst/>
                        </a:rPr>
                        <a:t>AT+CMEE=?</a:t>
                      </a:r>
                      <a:endParaRPr lang="zh-CN" altLang="zh-CN" sz="1800" dirty="0" smtClean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查询指令</a:t>
                      </a:r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altLang="zh-CN" sz="1800" dirty="0" smtClean="0">
                          <a:effectLst/>
                        </a:rPr>
                        <a:t>AT+&lt;x&gt;?</a:t>
                      </a:r>
                      <a:endParaRPr lang="zh-CN" altLang="zh-CN" sz="18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altLang="zh-CN" sz="1800" dirty="0" smtClean="0">
                          <a:effectLst/>
                        </a:rPr>
                        <a:t>AT+CMEE?</a:t>
                      </a:r>
                      <a:endParaRPr lang="zh-CN" altLang="zh-CN" sz="18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执行指令（有参数）</a:t>
                      </a:r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effectLst/>
                        </a:rPr>
                        <a:t>AT+&lt;x&gt;=&lt;…&gt;</a:t>
                      </a:r>
                      <a:endParaRPr lang="zh-CN" altLang="zh-CN" sz="1800" dirty="0" smtClean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altLang="zh-CN" sz="1800" dirty="0" smtClean="0">
                          <a:effectLst/>
                        </a:rPr>
                        <a:t>AT+CMEE=0</a:t>
                      </a:r>
                      <a:endParaRPr lang="zh-CN" altLang="zh-CN" sz="18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执行指令（无参数）</a:t>
                      </a:r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effectLst/>
                        </a:rPr>
                        <a:t>AT+&lt;x&gt;</a:t>
                      </a:r>
                      <a:endParaRPr lang="zh-CN" altLang="zh-CN" sz="1800" dirty="0" smtClean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effectLst/>
                        </a:rPr>
                        <a:t>AT+CGSN</a:t>
                      </a:r>
                      <a:endParaRPr lang="zh-CN" altLang="zh-CN" sz="1800" dirty="0" smtClean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标题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功能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内容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感谢页模板">
  <a:themeElements>
    <a:clrScheme name="2210">
      <a:dk1>
        <a:srgbClr val="1D1D1A"/>
      </a:dk1>
      <a:lt1>
        <a:srgbClr val="1D1D1A"/>
      </a:lt1>
      <a:dk2>
        <a:srgbClr val="FFFFFF"/>
      </a:dk2>
      <a:lt2>
        <a:srgbClr val="FFFFFF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5D7106B4-FD24-471A-B326-8B58E27A973B}" vid="{1AA013AF-7C2E-4A39-9796-86760F640C1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77333E8A2F07A74D848136A2C03778F8" ma:contentTypeVersion="1" ma:contentTypeDescription="新建文档。" ma:contentTypeScope="" ma:versionID="32df6459cfb251e4db0ad1491a0e774c">
  <xsd:schema xmlns:xsd="http://www.w3.org/2001/XMLSchema" xmlns:xs="http://www.w3.org/2001/XMLSchema" xmlns:p="http://schemas.microsoft.com/office/2006/metadata/properties" xmlns:ns2="475f1e55-3009-46d8-9566-5d569a2b3a98" targetNamespace="http://schemas.microsoft.com/office/2006/metadata/properties" ma:root="true" ma:fieldsID="e872da27d3e632afd91cf7694db677c0" ns2:_="">
    <xsd:import namespace="475f1e55-3009-46d8-9566-5d569a2b3a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f1e55-3009-46d8-9566-5d569a2b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A4E927-2E19-40DA-AC21-D3EBC4321306}">
  <ds:schemaRefs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0C0B7D1-9D1B-4D75-900E-434169096B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9015BE-F0D9-4519-A973-CC996B7CF8E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3712</TotalTime>
  <Words>2137</Words>
  <Application>Microsoft Office PowerPoint</Application>
  <PresentationFormat>宽屏</PresentationFormat>
  <Paragraphs>334</Paragraphs>
  <Slides>33</Slides>
  <Notes>33</Notes>
  <HiddenSlides>1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33</vt:i4>
      </vt:variant>
    </vt:vector>
  </HeadingPairs>
  <TitlesOfParts>
    <vt:vector size="48" baseType="lpstr">
      <vt:lpstr>方正兰亭黑简体</vt:lpstr>
      <vt:lpstr>黑体</vt:lpstr>
      <vt:lpstr>宋体</vt:lpstr>
      <vt:lpstr>Microsoft YaHei</vt:lpstr>
      <vt:lpstr>Microsoft YaHei</vt:lpstr>
      <vt:lpstr>Arial</vt:lpstr>
      <vt:lpstr>Calibri</vt:lpstr>
      <vt:lpstr>Calibri Light</vt:lpstr>
      <vt:lpstr>Huawei Sans</vt:lpstr>
      <vt:lpstr>Times New Roman</vt:lpstr>
      <vt:lpstr>Wingdings</vt:lpstr>
      <vt:lpstr>1_标题页模板</vt:lpstr>
      <vt:lpstr>2_功能页模板</vt:lpstr>
      <vt:lpstr>3_内容页模板</vt:lpstr>
      <vt:lpstr>4_感谢页模板</vt:lpstr>
      <vt:lpstr>PowerPoint 演示文稿</vt:lpstr>
      <vt:lpstr>物联网常用模组AT指令</vt:lpstr>
      <vt:lpstr>PowerPoint 演示文稿</vt:lpstr>
      <vt:lpstr>PowerPoint 演示文稿</vt:lpstr>
      <vt:lpstr>PowerPoint 演示文稿</vt:lpstr>
      <vt:lpstr>端到端集成开发概述</vt:lpstr>
      <vt:lpstr>PowerPoint 演示文稿</vt:lpstr>
      <vt:lpstr>AT命令</vt:lpstr>
      <vt:lpstr>AT命令分类</vt:lpstr>
      <vt:lpstr>PowerPoint 演示文稿</vt:lpstr>
      <vt:lpstr>NB-IoT AT指令集</vt:lpstr>
      <vt:lpstr>AT+CGSN（查询模块序列号）</vt:lpstr>
      <vt:lpstr>AT+CEREG（查询网络注册状态）</vt:lpstr>
      <vt:lpstr>AT+CSCON（查询终端与基站连接状态）</vt:lpstr>
      <vt:lpstr>AT+CGPADDR（显示PDP地址）</vt:lpstr>
      <vt:lpstr>AT+CMEE（报告终端错误）</vt:lpstr>
      <vt:lpstr>AT+CFUN（设置模块射频功能）</vt:lpstr>
      <vt:lpstr>PowerPoint 演示文稿</vt:lpstr>
      <vt:lpstr>重启模块</vt:lpstr>
      <vt:lpstr>设置频段</vt:lpstr>
      <vt:lpstr>查询模块射频功能状态</vt:lpstr>
      <vt:lpstr>开启射频功能</vt:lpstr>
      <vt:lpstr>查询模块信号强度</vt:lpstr>
      <vt:lpstr>查询网络是否激活</vt:lpstr>
      <vt:lpstr>查询网络是否注册</vt:lpstr>
      <vt:lpstr>查询当前网络连接状态</vt:lpstr>
      <vt:lpstr>PowerPoint 演示文稿</vt:lpstr>
      <vt:lpstr>Wi-Fi AT指令集</vt:lpstr>
      <vt:lpstr>Wi-Fi终端对接流程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Tangyan (Sophia)</cp:lastModifiedBy>
  <cp:revision>259</cp:revision>
  <cp:lastPrinted>2020-07-31T09:33:18Z</cp:lastPrinted>
  <dcterms:created xsi:type="dcterms:W3CDTF">2018-11-29T10:16:29Z</dcterms:created>
  <dcterms:modified xsi:type="dcterms:W3CDTF">2020-09-09T02:26:44Z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(3)wnb/MlNWdXAIkDT0KkSx22/WxzyOkMPZngYgHUNcnePVtZGrGJ/V62StdaODzZuoxly/uZ1c
ocNX6V3cEef8tFXxUVywrzcnQcgeqaCecc0hUtksv6kZblaw1zJE1vu9b++X0ZwKLDs9Pm0x
G9gPArzOlzWTTUzw/A809hywOAARBTCdGIWh+6fh0VcN6cChO/IMQx44B9gtdMdc/xK8Rsp1
WoJHcSax50rKg+K166</vt:lpwstr>
  </property>
  <property fmtid="{D5CDD505-2E9C-101B-9397-08002B2CF9AE}" pid="3" name="_2015_ms_pID_7253431">
    <vt:lpwstr>FgojenDKhJKcIj2c1UaqCasuCNnrnsQv4uHIIUH7k2hUE5r9SOGulN
eAYLAey1unHPGE6zMkqmLRJJXMs3jlz57i7BfFsskxKGO+26TU8XylVJNO6AqMMm5zXTPHSy
0EnodgO5lhRysqMiaArJX1S0TxV2Kmbbox2W39JCWac0WcMLC1vkFUvoE7lFFlTVs6UP/ji3
kpuolcGWAHkcxBW3oa1Ztp8qBwmtVLULr22L</vt:lpwstr>
  </property>
  <property fmtid="{D5CDD505-2E9C-101B-9397-08002B2CF9AE}" pid="4" name="_2015_ms_pID_7253432">
    <vt:lpwstr>Sg==</vt:lpwstr>
  </property>
  <property fmtid="{D5CDD505-2E9C-101B-9397-08002B2CF9AE}" pid="5" name="ContentTypeId">
    <vt:lpwstr>0x01010077333E8A2F07A74D848136A2C03778F8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1599463785</vt:lpwstr>
  </property>
</Properties>
</file>