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41" r:id="rId4"/>
    <p:sldMasterId id="2147483825" r:id="rId5"/>
    <p:sldMasterId id="2147483848" r:id="rId6"/>
    <p:sldMasterId id="2147483867" r:id="rId7"/>
  </p:sldMasterIdLst>
  <p:notesMasterIdLst>
    <p:notesMasterId r:id="rId25"/>
  </p:notesMasterIdLst>
  <p:handoutMasterIdLst>
    <p:handoutMasterId r:id="rId26"/>
  </p:handoutMasterIdLst>
  <p:sldIdLst>
    <p:sldId id="256" r:id="rId8"/>
    <p:sldId id="257" r:id="rId9"/>
    <p:sldId id="336" r:id="rId10"/>
    <p:sldId id="337" r:id="rId11"/>
    <p:sldId id="338" r:id="rId12"/>
    <p:sldId id="339" r:id="rId13"/>
    <p:sldId id="390" r:id="rId14"/>
    <p:sldId id="386" r:id="rId15"/>
    <p:sldId id="391" r:id="rId16"/>
    <p:sldId id="387" r:id="rId17"/>
    <p:sldId id="392" r:id="rId18"/>
    <p:sldId id="389" r:id="rId19"/>
    <p:sldId id="393" r:id="rId20"/>
    <p:sldId id="388" r:id="rId21"/>
    <p:sldId id="384" r:id="rId22"/>
    <p:sldId id="385" r:id="rId23"/>
    <p:sldId id="270" r:id="rId24"/>
  </p:sldIdLst>
  <p:sldSz cx="12192000" cy="6858000"/>
  <p:notesSz cx="7010400" cy="9296400"/>
  <p:defaultTextStyle>
    <a:defPPr>
      <a:defRPr lang="en-US"/>
    </a:defPPr>
    <a:lvl1pPr marL="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7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1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57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196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3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67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13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00B"/>
    <a:srgbClr val="EBEBEB"/>
    <a:srgbClr val="404040"/>
    <a:srgbClr val="151515"/>
    <a:srgbClr val="575756"/>
    <a:srgbClr val="FFFFFF"/>
    <a:srgbClr val="DD4654"/>
    <a:srgbClr val="F3D2D5"/>
    <a:srgbClr val="E6A8AD"/>
    <a:srgbClr val="E57B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1409" autoAdjust="0"/>
  </p:normalViewPr>
  <p:slideViewPr>
    <p:cSldViewPr snapToGrid="0" snapToObjects="1">
      <p:cViewPr varScale="1">
        <p:scale>
          <a:sx n="72" d="100"/>
          <a:sy n="72" d="100"/>
        </p:scale>
        <p:origin x="7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2419" y="62"/>
      </p:cViewPr>
      <p:guideLst>
        <p:guide orient="horz"/>
        <p:guide pos="2208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CC198DB-AFBD-584A-8986-364FF2B03F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01315C-523F-A043-8029-B992149712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F71B8-DF2A-2E41-BE66-2E18A767DA8A}" type="datetimeFigureOut">
              <a:rPr lang="en-US" smtClean="0">
                <a:latin typeface="Huawei Sans" panose="020C0503030203020204" pitchFamily="34" charset="0"/>
              </a:rPr>
              <a:t>9/8/2020</a:t>
            </a:fld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9601424-70F4-1643-8E3A-557A0258D6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85BF48A-FF5C-8145-95A7-EE66A87C73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F0CC5-85BE-A64A-BD47-54C66F7E93E3}" type="slidenum">
              <a:rPr lang="en-US" smtClean="0">
                <a:latin typeface="Huawei Sans" panose="020C0503030203020204" pitchFamily="34" charset="0"/>
              </a:rPr>
              <a:t>‹#›</a:t>
            </a:fld>
            <a:endParaRPr lang="en-US" dirty="0">
              <a:latin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95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717550"/>
            <a:ext cx="5580062" cy="3125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310765"/>
            <a:ext cx="5580062" cy="4784070"/>
          </a:xfrm>
          <a:prstGeom prst="rect">
            <a:avLst/>
          </a:prstGeom>
        </p:spPr>
        <p:txBody>
          <a:bodyPr vert="horz" lIns="97200" tIns="45720" rIns="9720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46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8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•"/>
      <a:defRPr lang="en-US" sz="16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1pPr>
    <a:lvl2pPr marL="540000" indent="-180000" algn="l" defTabSz="1219304" rtl="0" eaLnBrk="1" fontAlgn="ctr" latinLnBrk="0" hangingPunct="1">
      <a:lnSpc>
        <a:spcPct val="125000"/>
      </a:lnSpc>
      <a:spcAft>
        <a:spcPts val="600"/>
      </a:spcAft>
      <a:buClrTx/>
      <a:buFont typeface="Huawei Sans" panose="020C0503030203020204" pitchFamily="34" charset="0"/>
      <a:buChar char="▫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2pPr>
    <a:lvl3pPr marL="900000" indent="-180000" algn="l" defTabSz="1219304" rtl="0" eaLnBrk="1" fontAlgn="ctr" latinLnBrk="0" hangingPunct="1">
      <a:lnSpc>
        <a:spcPct val="125000"/>
      </a:lnSpc>
      <a:spcAft>
        <a:spcPts val="600"/>
      </a:spcAft>
      <a:buFont typeface="微软雅黑" panose="020B0503020204020204" pitchFamily="34" charset="-122"/>
      <a:buChar char="▪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3pPr>
    <a:lvl4pPr marL="126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−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4pPr>
    <a:lvl5pPr marL="162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~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5pPr>
    <a:lvl6pPr marL="3048261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913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566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219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  <p:extLst mod="1">
    <p:ext uri="{620B2872-D7B9-4A21-9093-7833F8D536E1}">
      <p15:sldGuideLst xmlns:p15="http://schemas.microsoft.com/office/powerpoint/2012/main">
        <p15:guide id="2" orient="horz" pos="2704" userDrawn="1">
          <p15:clr>
            <a:srgbClr val="F26B43"/>
          </p15:clr>
        </p15:guide>
        <p15:guide id="3" orient="horz" pos="459" userDrawn="1">
          <p15:clr>
            <a:srgbClr val="F26B43"/>
          </p15:clr>
        </p15:guide>
        <p15:guide id="4" orient="horz" pos="2432" userDrawn="1">
          <p15:clr>
            <a:srgbClr val="F26B43"/>
          </p15:clr>
        </p15:guide>
        <p15:guide id="7" pos="461" userDrawn="1">
          <p15:clr>
            <a:srgbClr val="F26B43"/>
          </p15:clr>
        </p15:guide>
        <p15:guide id="9" pos="2207" userDrawn="1">
          <p15:clr>
            <a:srgbClr val="F26B43"/>
          </p15:clr>
        </p15:guide>
        <p15:guide id="10" pos="397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980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稳定可靠：通过多级可靠性架构，保障数据持久性高达</a:t>
            </a:r>
            <a:r>
              <a:rPr lang="en-US" altLang="zh-CN" smtClean="0"/>
              <a:t>99.9999999999%</a:t>
            </a:r>
            <a:r>
              <a:rPr lang="zh-CN" altLang="en-US" smtClean="0"/>
              <a:t>（</a:t>
            </a:r>
            <a:r>
              <a:rPr lang="en-US" altLang="zh-CN" smtClean="0"/>
              <a:t>12</a:t>
            </a:r>
            <a:r>
              <a:rPr lang="zh-CN" altLang="en-US" smtClean="0"/>
              <a:t>个</a:t>
            </a:r>
            <a:r>
              <a:rPr lang="en-US" altLang="zh-CN" smtClean="0"/>
              <a:t>9</a:t>
            </a:r>
            <a:r>
              <a:rPr lang="zh-CN" altLang="en-US" smtClean="0"/>
              <a:t>），业务连续性高达</a:t>
            </a:r>
            <a:r>
              <a:rPr lang="en-US" altLang="zh-CN" smtClean="0"/>
              <a:t>99.995%</a:t>
            </a:r>
            <a:r>
              <a:rPr lang="zh-CN" altLang="en-US" smtClean="0"/>
              <a:t>。</a:t>
            </a:r>
            <a:endParaRPr lang="en-US" altLang="zh-CN" smtClean="0"/>
          </a:p>
          <a:p>
            <a:r>
              <a:rPr lang="zh-CN" altLang="en-US" smtClean="0"/>
              <a:t>安全可信：</a:t>
            </a:r>
            <a:r>
              <a:rPr lang="en-US" altLang="zh-CN" smtClean="0"/>
              <a:t>OBS</a:t>
            </a:r>
            <a:r>
              <a:rPr lang="zh-CN" altLang="en-US" smtClean="0"/>
              <a:t>通过可信云认证，让数据存储安全放心。支持服务端加密、防盗链、</a:t>
            </a:r>
            <a:r>
              <a:rPr lang="en-US" altLang="zh-CN" smtClean="0"/>
              <a:t>IP</a:t>
            </a:r>
            <a:r>
              <a:rPr lang="zh-CN" altLang="en-US" smtClean="0"/>
              <a:t>黑白名单、</a:t>
            </a:r>
            <a:r>
              <a:rPr lang="en-US" altLang="zh-CN" smtClean="0"/>
              <a:t>VPC</a:t>
            </a:r>
            <a:r>
              <a:rPr lang="zh-CN" altLang="en-US" smtClean="0"/>
              <a:t>网络隔离、日志审计、细粒度权限控制，保障数据安全可信。</a:t>
            </a:r>
            <a:endParaRPr lang="en-US" altLang="zh-CN" smtClean="0"/>
          </a:p>
          <a:p>
            <a:r>
              <a:rPr lang="zh-CN" altLang="en-US" smtClean="0"/>
              <a:t>智能高效：通过智能调度，并结合传输加速、大数据垂直优化，为用户提供高并发（千万级</a:t>
            </a:r>
            <a:r>
              <a:rPr lang="en-US" altLang="zh-CN" smtClean="0"/>
              <a:t>TPS</a:t>
            </a:r>
            <a:r>
              <a:rPr lang="zh-CN" altLang="en-US" smtClean="0"/>
              <a:t>）、大带宽（单流上传</a:t>
            </a:r>
            <a:r>
              <a:rPr lang="en-US" altLang="zh-CN" smtClean="0"/>
              <a:t>2.4Gb/s</a:t>
            </a:r>
            <a:r>
              <a:rPr lang="zh-CN" altLang="en-US" smtClean="0"/>
              <a:t>）、稳定低时延（小对象上传时延小于</a:t>
            </a:r>
            <a:r>
              <a:rPr lang="en-US" altLang="zh-CN" smtClean="0"/>
              <a:t>10ms</a:t>
            </a:r>
            <a:r>
              <a:rPr lang="zh-CN" altLang="en-US" smtClean="0"/>
              <a:t>）的数据访问体验。</a:t>
            </a:r>
            <a:endParaRPr lang="en-US" altLang="zh-CN" smtClean="0"/>
          </a:p>
          <a:p>
            <a:r>
              <a:rPr lang="zh-CN" altLang="en-US" smtClean="0"/>
              <a:t>友好易用：</a:t>
            </a:r>
            <a:r>
              <a:rPr lang="en-US" altLang="zh-CN" smtClean="0"/>
              <a:t>OBS</a:t>
            </a:r>
            <a:r>
              <a:rPr lang="zh-CN" altLang="en-US" smtClean="0"/>
              <a:t>支持管理控制台，</a:t>
            </a:r>
            <a:r>
              <a:rPr lang="en-US" altLang="zh-CN" smtClean="0"/>
              <a:t>REST API</a:t>
            </a:r>
            <a:r>
              <a:rPr lang="zh-CN" altLang="en-US" smtClean="0"/>
              <a:t>，提供多种语言的</a:t>
            </a:r>
            <a:r>
              <a:rPr lang="en-US" altLang="zh-CN" smtClean="0"/>
              <a:t>SDK</a:t>
            </a:r>
            <a:r>
              <a:rPr lang="zh-CN" altLang="en-US" smtClean="0"/>
              <a:t>，兼容主流的客户端工具，您可以随时随地通过网络上传、下载、管理您的数据。</a:t>
            </a:r>
          </a:p>
          <a:p>
            <a:endParaRPr lang="zh-CN" altLang="en-US" smtClean="0"/>
          </a:p>
          <a:p>
            <a:endParaRPr lang="en-US" altLang="zh-CN" smtClean="0"/>
          </a:p>
          <a:p>
            <a:endParaRPr lang="zh-CN" altLang="en-US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960254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3645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75848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9359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01292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CN" smtClean="0"/>
              <a:t>1</a:t>
            </a:r>
            <a:r>
              <a:rPr lang="zh-CN" altLang="en-US" smtClean="0"/>
              <a:t>、</a:t>
            </a:r>
            <a:r>
              <a:rPr lang="en-US" altLang="zh-CN" smtClean="0"/>
              <a:t>T</a:t>
            </a:r>
          </a:p>
          <a:p>
            <a:pPr lvl="1"/>
            <a:r>
              <a:rPr lang="en-US" altLang="zh-CN" smtClean="0"/>
              <a:t>2</a:t>
            </a:r>
            <a:r>
              <a:rPr lang="zh-CN" altLang="en-US" smtClean="0"/>
              <a:t>、</a:t>
            </a:r>
            <a:r>
              <a:rPr lang="en-US" altLang="zh-CN" smtClean="0"/>
              <a:t>ABCD</a:t>
            </a:r>
          </a:p>
          <a:p>
            <a:pPr lvl="1"/>
            <a:endParaRPr lang="en-US" altLang="zh-CN" dirty="0" smtClean="0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42134189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17261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0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977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4530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240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1844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1001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9970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5809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509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#总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1"/>
            <a:ext cx="12192000" cy="5602224"/>
          </a:xfrm>
          <a:prstGeom prst="rect">
            <a:avLst/>
          </a:prstGeom>
          <a:ln>
            <a:noFill/>
            <a:prstDash val="dash"/>
          </a:ln>
        </p:spPr>
      </p:pic>
      <p:sp>
        <p:nvSpPr>
          <p:cNvPr id="8" name="L 形 7"/>
          <p:cNvSpPr/>
          <p:nvPr userDrawn="1"/>
        </p:nvSpPr>
        <p:spPr>
          <a:xfrm rot="16200000" flipH="1">
            <a:off x="6634196" y="2578036"/>
            <a:ext cx="701032" cy="717656"/>
          </a:xfrm>
          <a:prstGeom prst="corner">
            <a:avLst>
              <a:gd name="adj1" fmla="val 3243"/>
              <a:gd name="adj2" fmla="val 3048"/>
            </a:avLst>
          </a:prstGeom>
          <a:solidFill>
            <a:srgbClr val="C7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9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8227DEE9-8BE9-0D49-BF96-9E83C5312E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6560" y="907092"/>
            <a:ext cx="8125839" cy="690255"/>
          </a:xfrm>
          <a:prstGeom prst="rect">
            <a:avLst/>
          </a:prstGeom>
          <a:ln>
            <a:noFill/>
            <a:prstDash val="dash"/>
          </a:ln>
        </p:spPr>
        <p:txBody>
          <a:bodyPr lIns="0" tIns="0" rIns="0" bIns="0" anchor="t">
            <a:normAutofit/>
          </a:bodyPr>
          <a:lstStyle>
            <a:lvl1pPr>
              <a:defRPr lang="en-US" sz="3200" b="0" i="0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lvl="0" defTabSz="914034">
              <a:lnSpc>
                <a:spcPts val="3439"/>
              </a:lnSpc>
            </a:pPr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="" xmlns:a16="http://schemas.microsoft.com/office/drawing/2014/main" id="{2F43DA98-D48D-6947-95EF-BA3B05E688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6561" y="1949372"/>
            <a:ext cx="8125840" cy="643926"/>
          </a:xfrm>
        </p:spPr>
        <p:txBody>
          <a:bodyPr vert="horz" lIns="0" tIns="0" rIns="0" bIns="0" rtlCol="0">
            <a:noAutofit/>
          </a:bodyPr>
          <a:lstStyle>
            <a:lvl1pPr marL="228600" indent="-228600">
              <a:buNone/>
              <a:defRPr lang="en-US" sz="14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</a:pPr>
            <a:r>
              <a:rPr lang="zh-CN" altLang="en-US" dirty="0" smtClean="0"/>
              <a:t>单击此处添加文本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90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#修订记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38805676"/>
              </p:ext>
            </p:extLst>
          </p:nvPr>
        </p:nvGraphicFramePr>
        <p:xfrm>
          <a:off x="1007140" y="1398424"/>
          <a:ext cx="10194260" cy="1082675"/>
        </p:xfrm>
        <a:graphic>
          <a:graphicData uri="http://schemas.openxmlformats.org/drawingml/2006/table">
            <a:tbl>
              <a:tblPr/>
              <a:tblGrid>
                <a:gridCol w="31190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7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231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846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课程编码</a:t>
                      </a: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适用产品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产品版本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课程版本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Group 2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48564038"/>
              </p:ext>
            </p:extLst>
          </p:nvPr>
        </p:nvGraphicFramePr>
        <p:xfrm>
          <a:off x="1007140" y="2920836"/>
          <a:ext cx="10177327" cy="3038475"/>
        </p:xfrm>
        <a:graphic>
          <a:graphicData uri="http://schemas.openxmlformats.org/drawingml/2006/table">
            <a:tbl>
              <a:tblPr/>
              <a:tblGrid>
                <a:gridCol w="31190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7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231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676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作者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工号</a:t>
                      </a: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时间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审核人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工号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新开发/优化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文本占位符 7"/>
          <p:cNvSpPr>
            <a:spLocks noGrp="1"/>
          </p:cNvSpPr>
          <p:nvPr>
            <p:ph type="body" sz="quarter" idx="17" hasCustomPrompt="1"/>
          </p:nvPr>
        </p:nvSpPr>
        <p:spPr>
          <a:xfrm>
            <a:off x="1007139" y="1969626"/>
            <a:ext cx="311903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课程编码</a:t>
            </a:r>
          </a:p>
        </p:txBody>
      </p:sp>
      <p:sp>
        <p:nvSpPr>
          <p:cNvPr id="6" name="文本占位符 7"/>
          <p:cNvSpPr>
            <a:spLocks noGrp="1"/>
          </p:cNvSpPr>
          <p:nvPr>
            <p:ph type="body" sz="quarter" idx="18" hasCustomPrompt="1"/>
          </p:nvPr>
        </p:nvSpPr>
        <p:spPr>
          <a:xfrm>
            <a:off x="4126170" y="1969626"/>
            <a:ext cx="196745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适用的产品</a:t>
            </a:r>
          </a:p>
        </p:txBody>
      </p:sp>
      <p:sp>
        <p:nvSpPr>
          <p:cNvPr id="7" name="文本占位符 7"/>
          <p:cNvSpPr>
            <a:spLocks noGrp="1"/>
          </p:cNvSpPr>
          <p:nvPr>
            <p:ph type="body" sz="quarter" idx="19" hasCustomPrompt="1"/>
          </p:nvPr>
        </p:nvSpPr>
        <p:spPr>
          <a:xfrm>
            <a:off x="6093619" y="1969626"/>
            <a:ext cx="302315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V5R2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20" hasCustomPrompt="1"/>
          </p:nvPr>
        </p:nvSpPr>
        <p:spPr>
          <a:xfrm>
            <a:off x="9116775" y="1969626"/>
            <a:ext cx="208462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V1R1</a:t>
            </a:r>
            <a:endParaRPr lang="zh-CN" altLang="en-US" dirty="0"/>
          </a:p>
        </p:txBody>
      </p:sp>
      <p:sp>
        <p:nvSpPr>
          <p:cNvPr id="9" name="文本占位符 7"/>
          <p:cNvSpPr>
            <a:spLocks noGrp="1"/>
          </p:cNvSpPr>
          <p:nvPr>
            <p:ph type="body" sz="quarter" idx="13" hasCustomPrompt="1"/>
          </p:nvPr>
        </p:nvSpPr>
        <p:spPr>
          <a:xfrm>
            <a:off x="1007042" y="3517796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0" name="文本占位符 7"/>
          <p:cNvSpPr>
            <a:spLocks noGrp="1"/>
          </p:cNvSpPr>
          <p:nvPr>
            <p:ph type="body" sz="quarter" idx="14" hasCustomPrompt="1"/>
          </p:nvPr>
        </p:nvSpPr>
        <p:spPr>
          <a:xfrm>
            <a:off x="4126170" y="3517796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1" name="文本占位符 7"/>
          <p:cNvSpPr>
            <a:spLocks noGrp="1"/>
          </p:cNvSpPr>
          <p:nvPr>
            <p:ph type="body" sz="quarter" idx="15" hasCustomPrompt="1"/>
          </p:nvPr>
        </p:nvSpPr>
        <p:spPr>
          <a:xfrm>
            <a:off x="6093619" y="3517796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2" name="文本占位符 7"/>
          <p:cNvSpPr>
            <a:spLocks noGrp="1"/>
          </p:cNvSpPr>
          <p:nvPr>
            <p:ph type="body" sz="quarter" idx="16" hasCustomPrompt="1"/>
          </p:nvPr>
        </p:nvSpPr>
        <p:spPr>
          <a:xfrm>
            <a:off x="9116775" y="3481792"/>
            <a:ext cx="2056050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新开发</a:t>
            </a:r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952130" y="368661"/>
            <a:ext cx="2802144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8227" tIns="39112" rIns="78227" bIns="39112" anchor="ctr"/>
          <a:lstStyle/>
          <a:p>
            <a:pPr algn="l" defTabSz="1001223" rtl="0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499" b="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修订记录</a:t>
            </a:r>
          </a:p>
        </p:txBody>
      </p:sp>
      <p:sp>
        <p:nvSpPr>
          <p:cNvPr id="14" name="Text Box 58"/>
          <p:cNvSpPr txBox="1">
            <a:spLocks noChangeArrowheads="1"/>
          </p:cNvSpPr>
          <p:nvPr userDrawn="1"/>
        </p:nvSpPr>
        <p:spPr bwMode="auto">
          <a:xfrm>
            <a:off x="8900835" y="296652"/>
            <a:ext cx="277122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ctr">
              <a:spcBef>
                <a:spcPct val="50000"/>
              </a:spcBef>
            </a:pPr>
            <a:r>
              <a:rPr lang="zh-CN" altLang="en-US" sz="3998" i="0" baseline="0" dirty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本页不打印</a:t>
            </a:r>
          </a:p>
        </p:txBody>
      </p:sp>
      <p:sp>
        <p:nvSpPr>
          <p:cNvPr id="15" name="文本占位符 7"/>
          <p:cNvSpPr>
            <a:spLocks noGrp="1"/>
          </p:cNvSpPr>
          <p:nvPr>
            <p:ph type="body" sz="quarter" idx="21" hasCustomPrompt="1"/>
          </p:nvPr>
        </p:nvSpPr>
        <p:spPr>
          <a:xfrm>
            <a:off x="1007042" y="4021852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6" name="文本占位符 7"/>
          <p:cNvSpPr>
            <a:spLocks noGrp="1"/>
          </p:cNvSpPr>
          <p:nvPr>
            <p:ph type="body" sz="quarter" idx="22" hasCustomPrompt="1"/>
          </p:nvPr>
        </p:nvSpPr>
        <p:spPr>
          <a:xfrm>
            <a:off x="4126170" y="4021852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7" name="文本占位符 7"/>
          <p:cNvSpPr>
            <a:spLocks noGrp="1"/>
          </p:cNvSpPr>
          <p:nvPr>
            <p:ph type="body" sz="quarter" idx="23" hasCustomPrompt="1"/>
          </p:nvPr>
        </p:nvSpPr>
        <p:spPr>
          <a:xfrm>
            <a:off x="6093619" y="4021852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8" name="文本占位符 7"/>
          <p:cNvSpPr>
            <a:spLocks noGrp="1"/>
          </p:cNvSpPr>
          <p:nvPr>
            <p:ph type="body" sz="quarter" idx="24" hasCustomPrompt="1"/>
          </p:nvPr>
        </p:nvSpPr>
        <p:spPr>
          <a:xfrm>
            <a:off x="9116775" y="3985848"/>
            <a:ext cx="2084625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19" name="文本占位符 7"/>
          <p:cNvSpPr>
            <a:spLocks noGrp="1"/>
          </p:cNvSpPr>
          <p:nvPr>
            <p:ph type="body" sz="quarter" idx="25" hasCustomPrompt="1"/>
          </p:nvPr>
        </p:nvSpPr>
        <p:spPr>
          <a:xfrm>
            <a:off x="1007042" y="4489904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0" name="文本占位符 7"/>
          <p:cNvSpPr>
            <a:spLocks noGrp="1"/>
          </p:cNvSpPr>
          <p:nvPr>
            <p:ph type="body" sz="quarter" idx="26" hasCustomPrompt="1"/>
          </p:nvPr>
        </p:nvSpPr>
        <p:spPr>
          <a:xfrm>
            <a:off x="4126170" y="4489904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1" name="文本占位符 7"/>
          <p:cNvSpPr>
            <a:spLocks noGrp="1"/>
          </p:cNvSpPr>
          <p:nvPr>
            <p:ph type="body" sz="quarter" idx="27" hasCustomPrompt="1"/>
          </p:nvPr>
        </p:nvSpPr>
        <p:spPr>
          <a:xfrm>
            <a:off x="6093619" y="4489904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2" name="文本占位符 7"/>
          <p:cNvSpPr>
            <a:spLocks noGrp="1"/>
          </p:cNvSpPr>
          <p:nvPr>
            <p:ph type="body" sz="quarter" idx="28" hasCustomPrompt="1"/>
          </p:nvPr>
        </p:nvSpPr>
        <p:spPr>
          <a:xfrm>
            <a:off x="9116775" y="4489904"/>
            <a:ext cx="20560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23" name="文本占位符 7"/>
          <p:cNvSpPr>
            <a:spLocks noGrp="1"/>
          </p:cNvSpPr>
          <p:nvPr>
            <p:ph type="body" sz="quarter" idx="29" hasCustomPrompt="1"/>
          </p:nvPr>
        </p:nvSpPr>
        <p:spPr>
          <a:xfrm>
            <a:off x="1007042" y="5029964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4" name="文本占位符 7"/>
          <p:cNvSpPr>
            <a:spLocks noGrp="1"/>
          </p:cNvSpPr>
          <p:nvPr>
            <p:ph type="body" sz="quarter" idx="30" hasCustomPrompt="1"/>
          </p:nvPr>
        </p:nvSpPr>
        <p:spPr>
          <a:xfrm>
            <a:off x="4126170" y="5029964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5" name="文本占位符 7"/>
          <p:cNvSpPr>
            <a:spLocks noGrp="1"/>
          </p:cNvSpPr>
          <p:nvPr>
            <p:ph type="body" sz="quarter" idx="31" hasCustomPrompt="1"/>
          </p:nvPr>
        </p:nvSpPr>
        <p:spPr>
          <a:xfrm>
            <a:off x="6093619" y="5029964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6" name="文本占位符 7"/>
          <p:cNvSpPr>
            <a:spLocks noGrp="1"/>
          </p:cNvSpPr>
          <p:nvPr>
            <p:ph type="body" sz="quarter" idx="32" hasCustomPrompt="1"/>
          </p:nvPr>
        </p:nvSpPr>
        <p:spPr>
          <a:xfrm>
            <a:off x="9116775" y="5029964"/>
            <a:ext cx="208462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27" name="文本占位符 7"/>
          <p:cNvSpPr>
            <a:spLocks noGrp="1"/>
          </p:cNvSpPr>
          <p:nvPr>
            <p:ph type="body" sz="quarter" idx="33" hasCustomPrompt="1"/>
          </p:nvPr>
        </p:nvSpPr>
        <p:spPr>
          <a:xfrm>
            <a:off x="1007042" y="5498016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8" name="文本占位符 7"/>
          <p:cNvSpPr>
            <a:spLocks noGrp="1"/>
          </p:cNvSpPr>
          <p:nvPr>
            <p:ph type="body" sz="quarter" idx="34" hasCustomPrompt="1"/>
          </p:nvPr>
        </p:nvSpPr>
        <p:spPr>
          <a:xfrm>
            <a:off x="4126170" y="5498016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9" name="文本占位符 7"/>
          <p:cNvSpPr>
            <a:spLocks noGrp="1"/>
          </p:cNvSpPr>
          <p:nvPr>
            <p:ph type="body" sz="quarter" idx="35" hasCustomPrompt="1"/>
          </p:nvPr>
        </p:nvSpPr>
        <p:spPr>
          <a:xfrm>
            <a:off x="6093619" y="5498016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30" name="文本占位符 7"/>
          <p:cNvSpPr>
            <a:spLocks noGrp="1"/>
          </p:cNvSpPr>
          <p:nvPr>
            <p:ph type="body" sz="quarter" idx="36" hasCustomPrompt="1"/>
          </p:nvPr>
        </p:nvSpPr>
        <p:spPr>
          <a:xfrm>
            <a:off x="9116775" y="5498016"/>
            <a:ext cx="208462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</p:spTree>
    <p:extLst>
      <p:ext uri="{BB962C8B-B14F-4D97-AF65-F5344CB8AC3E}">
        <p14:creationId xmlns:p14="http://schemas.microsoft.com/office/powerpoint/2010/main" val="3897983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#前言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+mn-ea"/>
                <a:ea typeface="+mn-ea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+mn-ea"/>
                <a:ea typeface="+mn-ea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+mn-ea"/>
                <a:ea typeface="+mn-ea"/>
              </a:defRPr>
            </a:lvl3pPr>
            <a:lvl4pPr fontAlgn="ctr">
              <a:defRPr baseline="0">
                <a:latin typeface="+mn-ea"/>
                <a:ea typeface="+mn-ea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+mn-ea"/>
                <a:ea typeface="+mn-ea"/>
              </a:defRPr>
            </a:lvl5pPr>
          </a:lstStyle>
          <a:p>
            <a:pPr eaLnBrk="1" hangingPunct="1"/>
            <a:r>
              <a:rPr lang="zh-CN" altLang="en-US" dirty="0"/>
              <a:t>本章主要讲述</a:t>
            </a:r>
            <a:r>
              <a:rPr lang="en-US" altLang="zh-CN" dirty="0"/>
              <a:t>...</a:t>
            </a:r>
          </a:p>
          <a:p>
            <a:pPr lvl="1"/>
            <a:r>
              <a:rPr lang="zh-CN" altLang="en-US" dirty="0"/>
              <a:t>第二</a:t>
            </a:r>
            <a:r>
              <a:rPr lang="zh-CN" altLang="en-US" dirty="0" smtClean="0"/>
              <a:t>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17614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前言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05366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 userDrawn="1">
          <p15:clr>
            <a:srgbClr val="FBAE40"/>
          </p15:clr>
        </p15:guide>
        <p15:guide id="2" pos="7038" userDrawn="1">
          <p15:clr>
            <a:srgbClr val="FBAE40"/>
          </p15:clr>
        </p15:guide>
        <p15:guide id="3" orient="horz" pos="116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#目标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eaLnBrk="1" fontAlgn="ctr" hangingPunct="1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+mn-ea"/>
                <a:ea typeface="+mn-ea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+mn-ea"/>
                <a:ea typeface="+mn-ea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+mn-ea"/>
                <a:ea typeface="+mn-ea"/>
              </a:defRPr>
            </a:lvl3pPr>
            <a:lvl4pPr fontAlgn="ctr">
              <a:defRPr baseline="0">
                <a:latin typeface="+mn-ea"/>
                <a:ea typeface="+mn-ea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+mn-ea"/>
                <a:ea typeface="+mn-ea"/>
              </a:defRPr>
            </a:lvl5pPr>
          </a:lstStyle>
          <a:p>
            <a:pPr eaLnBrk="1" hangingPunct="1"/>
            <a:r>
              <a:rPr lang="zh-CN" altLang="en-US" dirty="0" smtClean="0"/>
              <a:t>学完本课程后，您将能够：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20820" cy="6524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1223" eaLnBrk="0" fontAlgn="ctr" hangingPunct="0"/>
            <a:r>
              <a:rPr lang="zh-CN" altLang="en-US" sz="3640" b="0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目标</a:t>
            </a:r>
            <a:endParaRPr lang="en-US" altLang="zh-CN" sz="3640" b="0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64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9592998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 userDrawn="1">
          <p15:clr>
            <a:srgbClr val="FBAE40"/>
          </p15:clr>
        </p15:guide>
        <p15:guide id="2" pos="7038" userDrawn="1">
          <p15:clr>
            <a:srgbClr val="FBAE40"/>
          </p15:clr>
        </p15:guide>
        <p15:guide id="3" orient="horz" pos="116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#本节概述和学习目标(可选)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414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4397358" cy="6524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1223" eaLnBrk="0" fontAlgn="ctr" hangingPunct="0"/>
            <a:r>
              <a:rPr lang="zh-CN" altLang="en-US" sz="3640" b="0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本节概述和学习目标</a:t>
            </a:r>
            <a:endParaRPr lang="zh-CN" altLang="en-US" sz="3640" b="0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247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0#思考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6" y="1844675"/>
            <a:ext cx="10153650" cy="4068812"/>
          </a:xfrm>
          <a:prstGeom prst="rect">
            <a:avLst/>
          </a:prstGeom>
        </p:spPr>
        <p:txBody>
          <a:bodyPr/>
          <a:lstStyle>
            <a:lvl1pPr marL="457200" marR="0" indent="-457200" algn="just" defTabSz="801688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baseline="0">
                <a:latin typeface="+mn-ea"/>
                <a:ea typeface="+mn-ea"/>
                <a:cs typeface="Huawei Sans" panose="020C0503030203020204" pitchFamily="34" charset="0"/>
              </a:defRPr>
            </a:lvl1pPr>
            <a:lvl2pPr marL="744537" indent="-342900" algn="just" fontAlgn="ctr">
              <a:buSzPct val="100000"/>
              <a:buFont typeface="+mj-lt"/>
              <a:buAutoNum type="alphaUcPeriod"/>
              <a:defRPr sz="1800" baseline="0">
                <a:latin typeface="+mn-ea"/>
                <a:ea typeface="+mn-ea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r>
              <a:rPr lang="zh-CN" altLang="en-US" dirty="0"/>
              <a:t>此版式用于思考题</a:t>
            </a:r>
            <a:r>
              <a:rPr lang="en-US" altLang="zh-CN" dirty="0"/>
              <a:t>-201501</a:t>
            </a:r>
            <a:r>
              <a:rPr lang="zh-CN" altLang="en-US" dirty="0"/>
              <a:t>具体格式（序号格式需以模板展示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cxnSp>
        <p:nvCxnSpPr>
          <p:cNvPr id="24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368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584088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思考题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367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1#本节小结（可选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6"/>
          <p:cNvSpPr>
            <a:spLocks noGrp="1"/>
          </p:cNvSpPr>
          <p:nvPr>
            <p:ph sz="quarter" idx="10" hasCustomPrompt="1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 smtClean="0"/>
              <a:t>此版式用于每一节的小结</a:t>
            </a:r>
          </a:p>
          <a:p>
            <a:pPr lvl="1"/>
            <a:r>
              <a:rPr lang="zh-CN" altLang="en-US" dirty="0" smtClean="0"/>
              <a:t>第二</a:t>
            </a:r>
            <a:r>
              <a:rPr lang="zh-CN" altLang="en-US" dirty="0"/>
              <a:t>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cxnSp>
        <p:nvCxnSpPr>
          <p:cNvPr id="11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本节小结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24204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2#本章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6"/>
          <p:cNvSpPr>
            <a:spLocks noGrp="1"/>
          </p:cNvSpPr>
          <p:nvPr>
            <p:ph sz="quarter" idx="10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cxnSp>
        <p:nvCxnSpPr>
          <p:cNvPr id="9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本章总结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2356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3#更多信息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5pPr>
              <a:buNone/>
              <a:defRPr/>
            </a:lvl5pPr>
          </a:lstStyle>
          <a:p>
            <a:r>
              <a:rPr lang="zh-CN" altLang="en-US" dirty="0"/>
              <a:t>此版式用于提供给学员更多学习信息。</a:t>
            </a:r>
          </a:p>
        </p:txBody>
      </p:sp>
      <p:cxnSp>
        <p:nvCxnSpPr>
          <p:cNvPr id="12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更多信息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63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4#学习推荐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endParaRPr lang="zh-CN" altLang="en-US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学习推荐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0191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#前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4" y="1233488"/>
            <a:ext cx="10558800" cy="4679788"/>
          </a:xfrm>
        </p:spPr>
        <p:txBody>
          <a:bodyPr/>
          <a:lstStyle>
            <a:lvl1pPr algn="just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5pPr>
              <a:buNone/>
              <a:defRPr/>
            </a:lvl5pPr>
          </a:lstStyle>
          <a:p>
            <a:pPr eaLnBrk="1" hangingPunct="1"/>
            <a:r>
              <a:rPr lang="zh-CN" altLang="en-US" dirty="0"/>
              <a:t>本章主要讲述</a:t>
            </a:r>
            <a:r>
              <a:rPr lang="en-US" altLang="zh-CN" dirty="0"/>
              <a:t>...</a:t>
            </a:r>
            <a:endParaRPr lang="zh-CN" altLang="en-US" dirty="0"/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xmlns="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algn="l" defTabSz="1001624" eaLnBrk="0" hangingPunct="0"/>
            <a:r>
              <a:rPr lang="zh-CN" altLang="en-US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前言</a:t>
            </a:r>
            <a:endParaRPr lang="zh-CN" alt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0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335360" y="498828"/>
            <a:ext cx="628158" cy="459460"/>
            <a:chOff x="3275013" y="1363663"/>
            <a:chExt cx="5645150" cy="4129087"/>
          </a:xfrm>
          <a:solidFill>
            <a:schemeClr val="bg1"/>
          </a:solidFill>
        </p:grpSpPr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275013" y="1363663"/>
              <a:ext cx="5645150" cy="4129087"/>
            </a:xfrm>
            <a:custGeom>
              <a:avLst/>
              <a:gdLst>
                <a:gd name="T0" fmla="*/ 1410 w 1505"/>
                <a:gd name="T1" fmla="*/ 250 h 1101"/>
                <a:gd name="T2" fmla="*/ 780 w 1505"/>
                <a:gd name="T3" fmla="*/ 250 h 1101"/>
                <a:gd name="T4" fmla="*/ 780 w 1505"/>
                <a:gd name="T5" fmla="*/ 81 h 1101"/>
                <a:gd name="T6" fmla="*/ 699 w 1505"/>
                <a:gd name="T7" fmla="*/ 0 h 1101"/>
                <a:gd name="T8" fmla="*/ 81 w 1505"/>
                <a:gd name="T9" fmla="*/ 0 h 1101"/>
                <a:gd name="T10" fmla="*/ 0 w 1505"/>
                <a:gd name="T11" fmla="*/ 81 h 1101"/>
                <a:gd name="T12" fmla="*/ 0 w 1505"/>
                <a:gd name="T13" fmla="*/ 464 h 1101"/>
                <a:gd name="T14" fmla="*/ 81 w 1505"/>
                <a:gd name="T15" fmla="*/ 545 h 1101"/>
                <a:gd name="T16" fmla="*/ 124 w 1505"/>
                <a:gd name="T17" fmla="*/ 545 h 1101"/>
                <a:gd name="T18" fmla="*/ 124 w 1505"/>
                <a:gd name="T19" fmla="*/ 668 h 1101"/>
                <a:gd name="T20" fmla="*/ 137 w 1505"/>
                <a:gd name="T21" fmla="*/ 688 h 1101"/>
                <a:gd name="T22" fmla="*/ 147 w 1505"/>
                <a:gd name="T23" fmla="*/ 690 h 1101"/>
                <a:gd name="T24" fmla="*/ 161 w 1505"/>
                <a:gd name="T25" fmla="*/ 685 h 1101"/>
                <a:gd name="T26" fmla="*/ 316 w 1505"/>
                <a:gd name="T27" fmla="*/ 554 h 1101"/>
                <a:gd name="T28" fmla="*/ 341 w 1505"/>
                <a:gd name="T29" fmla="*/ 545 h 1101"/>
                <a:gd name="T30" fmla="*/ 542 w 1505"/>
                <a:gd name="T31" fmla="*/ 545 h 1101"/>
                <a:gd name="T32" fmla="*/ 542 w 1505"/>
                <a:gd name="T33" fmla="*/ 824 h 1101"/>
                <a:gd name="T34" fmla="*/ 637 w 1505"/>
                <a:gd name="T35" fmla="*/ 919 h 1101"/>
                <a:gd name="T36" fmla="*/ 1084 w 1505"/>
                <a:gd name="T37" fmla="*/ 919 h 1101"/>
                <a:gd name="T38" fmla="*/ 1120 w 1505"/>
                <a:gd name="T39" fmla="*/ 932 h 1101"/>
                <a:gd name="T40" fmla="*/ 1313 w 1505"/>
                <a:gd name="T41" fmla="*/ 1096 h 1101"/>
                <a:gd name="T42" fmla="*/ 1328 w 1505"/>
                <a:gd name="T43" fmla="*/ 1101 h 1101"/>
                <a:gd name="T44" fmla="*/ 1337 w 1505"/>
                <a:gd name="T45" fmla="*/ 1099 h 1101"/>
                <a:gd name="T46" fmla="*/ 1350 w 1505"/>
                <a:gd name="T47" fmla="*/ 1078 h 1101"/>
                <a:gd name="T48" fmla="*/ 1350 w 1505"/>
                <a:gd name="T49" fmla="*/ 919 h 1101"/>
                <a:gd name="T50" fmla="*/ 1410 w 1505"/>
                <a:gd name="T51" fmla="*/ 919 h 1101"/>
                <a:gd name="T52" fmla="*/ 1505 w 1505"/>
                <a:gd name="T53" fmla="*/ 824 h 1101"/>
                <a:gd name="T54" fmla="*/ 1505 w 1505"/>
                <a:gd name="T55" fmla="*/ 345 h 1101"/>
                <a:gd name="T56" fmla="*/ 1410 w 1505"/>
                <a:gd name="T57" fmla="*/ 250 h 1101"/>
                <a:gd name="T58" fmla="*/ 341 w 1505"/>
                <a:gd name="T59" fmla="*/ 500 h 1101"/>
                <a:gd name="T60" fmla="*/ 287 w 1505"/>
                <a:gd name="T61" fmla="*/ 520 h 1101"/>
                <a:gd name="T62" fmla="*/ 169 w 1505"/>
                <a:gd name="T63" fmla="*/ 619 h 1101"/>
                <a:gd name="T64" fmla="*/ 169 w 1505"/>
                <a:gd name="T65" fmla="*/ 535 h 1101"/>
                <a:gd name="T66" fmla="*/ 133 w 1505"/>
                <a:gd name="T67" fmla="*/ 500 h 1101"/>
                <a:gd name="T68" fmla="*/ 81 w 1505"/>
                <a:gd name="T69" fmla="*/ 500 h 1101"/>
                <a:gd name="T70" fmla="*/ 45 w 1505"/>
                <a:gd name="T71" fmla="*/ 464 h 1101"/>
                <a:gd name="T72" fmla="*/ 45 w 1505"/>
                <a:gd name="T73" fmla="*/ 81 h 1101"/>
                <a:gd name="T74" fmla="*/ 81 w 1505"/>
                <a:gd name="T75" fmla="*/ 45 h 1101"/>
                <a:gd name="T76" fmla="*/ 699 w 1505"/>
                <a:gd name="T77" fmla="*/ 45 h 1101"/>
                <a:gd name="T78" fmla="*/ 735 w 1505"/>
                <a:gd name="T79" fmla="*/ 81 h 1101"/>
                <a:gd name="T80" fmla="*/ 735 w 1505"/>
                <a:gd name="T81" fmla="*/ 250 h 1101"/>
                <a:gd name="T82" fmla="*/ 637 w 1505"/>
                <a:gd name="T83" fmla="*/ 250 h 1101"/>
                <a:gd name="T84" fmla="*/ 542 w 1505"/>
                <a:gd name="T85" fmla="*/ 345 h 1101"/>
                <a:gd name="T86" fmla="*/ 542 w 1505"/>
                <a:gd name="T87" fmla="*/ 500 h 1101"/>
                <a:gd name="T88" fmla="*/ 341 w 1505"/>
                <a:gd name="T89" fmla="*/ 500 h 1101"/>
                <a:gd name="T90" fmla="*/ 1460 w 1505"/>
                <a:gd name="T91" fmla="*/ 824 h 1101"/>
                <a:gd name="T92" fmla="*/ 1410 w 1505"/>
                <a:gd name="T93" fmla="*/ 874 h 1101"/>
                <a:gd name="T94" fmla="*/ 1344 w 1505"/>
                <a:gd name="T95" fmla="*/ 874 h 1101"/>
                <a:gd name="T96" fmla="*/ 1305 w 1505"/>
                <a:gd name="T97" fmla="*/ 913 h 1101"/>
                <a:gd name="T98" fmla="*/ 1305 w 1505"/>
                <a:gd name="T99" fmla="*/ 1030 h 1101"/>
                <a:gd name="T100" fmla="*/ 1149 w 1505"/>
                <a:gd name="T101" fmla="*/ 898 h 1101"/>
                <a:gd name="T102" fmla="*/ 1084 w 1505"/>
                <a:gd name="T103" fmla="*/ 874 h 1101"/>
                <a:gd name="T104" fmla="*/ 637 w 1505"/>
                <a:gd name="T105" fmla="*/ 874 h 1101"/>
                <a:gd name="T106" fmla="*/ 587 w 1505"/>
                <a:gd name="T107" fmla="*/ 824 h 1101"/>
                <a:gd name="T108" fmla="*/ 587 w 1505"/>
                <a:gd name="T109" fmla="*/ 345 h 1101"/>
                <a:gd name="T110" fmla="*/ 637 w 1505"/>
                <a:gd name="T111" fmla="*/ 295 h 1101"/>
                <a:gd name="T112" fmla="*/ 1410 w 1505"/>
                <a:gd name="T113" fmla="*/ 295 h 1101"/>
                <a:gd name="T114" fmla="*/ 1460 w 1505"/>
                <a:gd name="T115" fmla="*/ 345 h 1101"/>
                <a:gd name="T116" fmla="*/ 1460 w 1505"/>
                <a:gd name="T117" fmla="*/ 824 h 1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05" h="1101">
                  <a:moveTo>
                    <a:pt x="1410" y="250"/>
                  </a:moveTo>
                  <a:cubicBezTo>
                    <a:pt x="780" y="250"/>
                    <a:pt x="780" y="250"/>
                    <a:pt x="780" y="250"/>
                  </a:cubicBezTo>
                  <a:cubicBezTo>
                    <a:pt x="780" y="81"/>
                    <a:pt x="780" y="81"/>
                    <a:pt x="780" y="81"/>
                  </a:cubicBezTo>
                  <a:cubicBezTo>
                    <a:pt x="780" y="37"/>
                    <a:pt x="743" y="0"/>
                    <a:pt x="699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36" y="0"/>
                    <a:pt x="0" y="37"/>
                    <a:pt x="0" y="81"/>
                  </a:cubicBezTo>
                  <a:cubicBezTo>
                    <a:pt x="0" y="464"/>
                    <a:pt x="0" y="464"/>
                    <a:pt x="0" y="464"/>
                  </a:cubicBezTo>
                  <a:cubicBezTo>
                    <a:pt x="0" y="509"/>
                    <a:pt x="36" y="545"/>
                    <a:pt x="81" y="545"/>
                  </a:cubicBezTo>
                  <a:cubicBezTo>
                    <a:pt x="124" y="545"/>
                    <a:pt x="124" y="545"/>
                    <a:pt x="124" y="545"/>
                  </a:cubicBezTo>
                  <a:cubicBezTo>
                    <a:pt x="124" y="668"/>
                    <a:pt x="124" y="668"/>
                    <a:pt x="124" y="668"/>
                  </a:cubicBezTo>
                  <a:cubicBezTo>
                    <a:pt x="124" y="676"/>
                    <a:pt x="129" y="684"/>
                    <a:pt x="137" y="688"/>
                  </a:cubicBezTo>
                  <a:cubicBezTo>
                    <a:pt x="140" y="689"/>
                    <a:pt x="143" y="690"/>
                    <a:pt x="147" y="690"/>
                  </a:cubicBezTo>
                  <a:cubicBezTo>
                    <a:pt x="152" y="690"/>
                    <a:pt x="157" y="688"/>
                    <a:pt x="161" y="685"/>
                  </a:cubicBezTo>
                  <a:cubicBezTo>
                    <a:pt x="316" y="554"/>
                    <a:pt x="316" y="554"/>
                    <a:pt x="316" y="554"/>
                  </a:cubicBezTo>
                  <a:cubicBezTo>
                    <a:pt x="323" y="548"/>
                    <a:pt x="332" y="545"/>
                    <a:pt x="341" y="545"/>
                  </a:cubicBezTo>
                  <a:cubicBezTo>
                    <a:pt x="542" y="545"/>
                    <a:pt x="542" y="545"/>
                    <a:pt x="542" y="545"/>
                  </a:cubicBezTo>
                  <a:cubicBezTo>
                    <a:pt x="542" y="824"/>
                    <a:pt x="542" y="824"/>
                    <a:pt x="542" y="824"/>
                  </a:cubicBezTo>
                  <a:cubicBezTo>
                    <a:pt x="542" y="877"/>
                    <a:pt x="585" y="919"/>
                    <a:pt x="637" y="919"/>
                  </a:cubicBezTo>
                  <a:cubicBezTo>
                    <a:pt x="1084" y="919"/>
                    <a:pt x="1084" y="919"/>
                    <a:pt x="1084" y="919"/>
                  </a:cubicBezTo>
                  <a:cubicBezTo>
                    <a:pt x="1097" y="919"/>
                    <a:pt x="1110" y="924"/>
                    <a:pt x="1120" y="932"/>
                  </a:cubicBezTo>
                  <a:cubicBezTo>
                    <a:pt x="1313" y="1096"/>
                    <a:pt x="1313" y="1096"/>
                    <a:pt x="1313" y="1096"/>
                  </a:cubicBezTo>
                  <a:cubicBezTo>
                    <a:pt x="1317" y="1099"/>
                    <a:pt x="1322" y="1101"/>
                    <a:pt x="1328" y="1101"/>
                  </a:cubicBezTo>
                  <a:cubicBezTo>
                    <a:pt x="1331" y="1101"/>
                    <a:pt x="1334" y="1100"/>
                    <a:pt x="1337" y="1099"/>
                  </a:cubicBezTo>
                  <a:cubicBezTo>
                    <a:pt x="1345" y="1095"/>
                    <a:pt x="1350" y="1087"/>
                    <a:pt x="1350" y="1078"/>
                  </a:cubicBezTo>
                  <a:cubicBezTo>
                    <a:pt x="1350" y="919"/>
                    <a:pt x="1350" y="919"/>
                    <a:pt x="1350" y="919"/>
                  </a:cubicBezTo>
                  <a:cubicBezTo>
                    <a:pt x="1410" y="919"/>
                    <a:pt x="1410" y="919"/>
                    <a:pt x="1410" y="919"/>
                  </a:cubicBezTo>
                  <a:cubicBezTo>
                    <a:pt x="1463" y="919"/>
                    <a:pt x="1505" y="877"/>
                    <a:pt x="1505" y="824"/>
                  </a:cubicBezTo>
                  <a:cubicBezTo>
                    <a:pt x="1505" y="345"/>
                    <a:pt x="1505" y="345"/>
                    <a:pt x="1505" y="345"/>
                  </a:cubicBezTo>
                  <a:cubicBezTo>
                    <a:pt x="1505" y="293"/>
                    <a:pt x="1463" y="250"/>
                    <a:pt x="1410" y="250"/>
                  </a:cubicBezTo>
                  <a:close/>
                  <a:moveTo>
                    <a:pt x="341" y="500"/>
                  </a:moveTo>
                  <a:cubicBezTo>
                    <a:pt x="322" y="500"/>
                    <a:pt x="302" y="507"/>
                    <a:pt x="287" y="520"/>
                  </a:cubicBezTo>
                  <a:cubicBezTo>
                    <a:pt x="169" y="619"/>
                    <a:pt x="169" y="619"/>
                    <a:pt x="169" y="619"/>
                  </a:cubicBezTo>
                  <a:cubicBezTo>
                    <a:pt x="169" y="535"/>
                    <a:pt x="169" y="535"/>
                    <a:pt x="169" y="535"/>
                  </a:cubicBezTo>
                  <a:cubicBezTo>
                    <a:pt x="169" y="516"/>
                    <a:pt x="153" y="500"/>
                    <a:pt x="133" y="500"/>
                  </a:cubicBezTo>
                  <a:cubicBezTo>
                    <a:pt x="81" y="500"/>
                    <a:pt x="81" y="500"/>
                    <a:pt x="81" y="500"/>
                  </a:cubicBezTo>
                  <a:cubicBezTo>
                    <a:pt x="61" y="500"/>
                    <a:pt x="45" y="484"/>
                    <a:pt x="45" y="464"/>
                  </a:cubicBezTo>
                  <a:cubicBezTo>
                    <a:pt x="45" y="81"/>
                    <a:pt x="45" y="81"/>
                    <a:pt x="45" y="81"/>
                  </a:cubicBezTo>
                  <a:cubicBezTo>
                    <a:pt x="45" y="61"/>
                    <a:pt x="61" y="45"/>
                    <a:pt x="81" y="45"/>
                  </a:cubicBezTo>
                  <a:cubicBezTo>
                    <a:pt x="699" y="45"/>
                    <a:pt x="699" y="45"/>
                    <a:pt x="699" y="45"/>
                  </a:cubicBezTo>
                  <a:cubicBezTo>
                    <a:pt x="719" y="45"/>
                    <a:pt x="735" y="61"/>
                    <a:pt x="735" y="81"/>
                  </a:cubicBezTo>
                  <a:cubicBezTo>
                    <a:pt x="735" y="250"/>
                    <a:pt x="735" y="250"/>
                    <a:pt x="735" y="250"/>
                  </a:cubicBezTo>
                  <a:cubicBezTo>
                    <a:pt x="637" y="250"/>
                    <a:pt x="637" y="250"/>
                    <a:pt x="637" y="250"/>
                  </a:cubicBezTo>
                  <a:cubicBezTo>
                    <a:pt x="585" y="250"/>
                    <a:pt x="542" y="293"/>
                    <a:pt x="542" y="345"/>
                  </a:cubicBezTo>
                  <a:cubicBezTo>
                    <a:pt x="542" y="500"/>
                    <a:pt x="542" y="500"/>
                    <a:pt x="542" y="500"/>
                  </a:cubicBezTo>
                  <a:lnTo>
                    <a:pt x="341" y="500"/>
                  </a:lnTo>
                  <a:close/>
                  <a:moveTo>
                    <a:pt x="1460" y="824"/>
                  </a:moveTo>
                  <a:cubicBezTo>
                    <a:pt x="1460" y="852"/>
                    <a:pt x="1438" y="874"/>
                    <a:pt x="1410" y="874"/>
                  </a:cubicBezTo>
                  <a:cubicBezTo>
                    <a:pt x="1344" y="874"/>
                    <a:pt x="1344" y="874"/>
                    <a:pt x="1344" y="874"/>
                  </a:cubicBezTo>
                  <a:cubicBezTo>
                    <a:pt x="1323" y="874"/>
                    <a:pt x="1305" y="892"/>
                    <a:pt x="1305" y="913"/>
                  </a:cubicBezTo>
                  <a:cubicBezTo>
                    <a:pt x="1305" y="1030"/>
                    <a:pt x="1305" y="1030"/>
                    <a:pt x="1305" y="1030"/>
                  </a:cubicBezTo>
                  <a:cubicBezTo>
                    <a:pt x="1149" y="898"/>
                    <a:pt x="1149" y="898"/>
                    <a:pt x="1149" y="898"/>
                  </a:cubicBezTo>
                  <a:cubicBezTo>
                    <a:pt x="1131" y="883"/>
                    <a:pt x="1108" y="874"/>
                    <a:pt x="1084" y="874"/>
                  </a:cubicBezTo>
                  <a:cubicBezTo>
                    <a:pt x="637" y="874"/>
                    <a:pt x="637" y="874"/>
                    <a:pt x="637" y="874"/>
                  </a:cubicBezTo>
                  <a:cubicBezTo>
                    <a:pt x="610" y="874"/>
                    <a:pt x="587" y="852"/>
                    <a:pt x="587" y="824"/>
                  </a:cubicBezTo>
                  <a:cubicBezTo>
                    <a:pt x="587" y="345"/>
                    <a:pt x="587" y="345"/>
                    <a:pt x="587" y="345"/>
                  </a:cubicBezTo>
                  <a:cubicBezTo>
                    <a:pt x="587" y="318"/>
                    <a:pt x="610" y="295"/>
                    <a:pt x="637" y="295"/>
                  </a:cubicBezTo>
                  <a:cubicBezTo>
                    <a:pt x="1410" y="295"/>
                    <a:pt x="1410" y="295"/>
                    <a:pt x="1410" y="295"/>
                  </a:cubicBezTo>
                  <a:cubicBezTo>
                    <a:pt x="1438" y="295"/>
                    <a:pt x="1460" y="318"/>
                    <a:pt x="1460" y="345"/>
                  </a:cubicBezTo>
                  <a:lnTo>
                    <a:pt x="1460" y="8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6208713" y="3227388"/>
              <a:ext cx="1833563" cy="173037"/>
            </a:xfrm>
            <a:custGeom>
              <a:avLst/>
              <a:gdLst>
                <a:gd name="T0" fmla="*/ 489 w 489"/>
                <a:gd name="T1" fmla="*/ 23 h 46"/>
                <a:gd name="T2" fmla="*/ 467 w 489"/>
                <a:gd name="T3" fmla="*/ 46 h 46"/>
                <a:gd name="T4" fmla="*/ 23 w 489"/>
                <a:gd name="T5" fmla="*/ 46 h 46"/>
                <a:gd name="T6" fmla="*/ 0 w 489"/>
                <a:gd name="T7" fmla="*/ 23 h 46"/>
                <a:gd name="T8" fmla="*/ 23 w 489"/>
                <a:gd name="T9" fmla="*/ 0 h 46"/>
                <a:gd name="T10" fmla="*/ 467 w 489"/>
                <a:gd name="T11" fmla="*/ 0 h 46"/>
                <a:gd name="T12" fmla="*/ 489 w 489"/>
                <a:gd name="T13" fmla="*/ 2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9" h="46">
                  <a:moveTo>
                    <a:pt x="489" y="23"/>
                  </a:moveTo>
                  <a:cubicBezTo>
                    <a:pt x="489" y="35"/>
                    <a:pt x="479" y="46"/>
                    <a:pt x="467" y="46"/>
                  </a:cubicBezTo>
                  <a:cubicBezTo>
                    <a:pt x="23" y="46"/>
                    <a:pt x="23" y="46"/>
                    <a:pt x="23" y="46"/>
                  </a:cubicBezTo>
                  <a:cubicBezTo>
                    <a:pt x="10" y="46"/>
                    <a:pt x="0" y="35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479" y="0"/>
                    <a:pt x="489" y="10"/>
                    <a:pt x="489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6208713" y="3786188"/>
              <a:ext cx="1833563" cy="168275"/>
            </a:xfrm>
            <a:custGeom>
              <a:avLst/>
              <a:gdLst>
                <a:gd name="T0" fmla="*/ 489 w 489"/>
                <a:gd name="T1" fmla="*/ 22 h 45"/>
                <a:gd name="T2" fmla="*/ 467 w 489"/>
                <a:gd name="T3" fmla="*/ 45 h 45"/>
                <a:gd name="T4" fmla="*/ 23 w 489"/>
                <a:gd name="T5" fmla="*/ 45 h 45"/>
                <a:gd name="T6" fmla="*/ 0 w 489"/>
                <a:gd name="T7" fmla="*/ 22 h 45"/>
                <a:gd name="T8" fmla="*/ 23 w 489"/>
                <a:gd name="T9" fmla="*/ 0 h 45"/>
                <a:gd name="T10" fmla="*/ 467 w 489"/>
                <a:gd name="T11" fmla="*/ 0 h 45"/>
                <a:gd name="T12" fmla="*/ 489 w 489"/>
                <a:gd name="T13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9" h="45">
                  <a:moveTo>
                    <a:pt x="489" y="22"/>
                  </a:moveTo>
                  <a:cubicBezTo>
                    <a:pt x="489" y="35"/>
                    <a:pt x="479" y="45"/>
                    <a:pt x="467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0" y="45"/>
                    <a:pt x="0" y="35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479" y="0"/>
                    <a:pt x="489" y="10"/>
                    <a:pt x="48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auto">
            <a:xfrm>
              <a:off x="3924301" y="1936750"/>
              <a:ext cx="1593850" cy="169862"/>
            </a:xfrm>
            <a:custGeom>
              <a:avLst/>
              <a:gdLst>
                <a:gd name="T0" fmla="*/ 425 w 425"/>
                <a:gd name="T1" fmla="*/ 22 h 45"/>
                <a:gd name="T2" fmla="*/ 403 w 425"/>
                <a:gd name="T3" fmla="*/ 45 h 45"/>
                <a:gd name="T4" fmla="*/ 23 w 425"/>
                <a:gd name="T5" fmla="*/ 45 h 45"/>
                <a:gd name="T6" fmla="*/ 0 w 425"/>
                <a:gd name="T7" fmla="*/ 22 h 45"/>
                <a:gd name="T8" fmla="*/ 23 w 425"/>
                <a:gd name="T9" fmla="*/ 0 h 45"/>
                <a:gd name="T10" fmla="*/ 403 w 425"/>
                <a:gd name="T11" fmla="*/ 0 h 45"/>
                <a:gd name="T12" fmla="*/ 425 w 425"/>
                <a:gd name="T13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5">
                  <a:moveTo>
                    <a:pt x="425" y="22"/>
                  </a:moveTo>
                  <a:cubicBezTo>
                    <a:pt x="425" y="35"/>
                    <a:pt x="415" y="45"/>
                    <a:pt x="403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1" y="45"/>
                    <a:pt x="0" y="35"/>
                    <a:pt x="0" y="22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403" y="0"/>
                    <a:pt x="403" y="0"/>
                    <a:pt x="403" y="0"/>
                  </a:cubicBezTo>
                  <a:cubicBezTo>
                    <a:pt x="415" y="0"/>
                    <a:pt x="425" y="10"/>
                    <a:pt x="42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3924301" y="2371725"/>
              <a:ext cx="1136650" cy="169862"/>
            </a:xfrm>
            <a:custGeom>
              <a:avLst/>
              <a:gdLst>
                <a:gd name="T0" fmla="*/ 303 w 303"/>
                <a:gd name="T1" fmla="*/ 23 h 45"/>
                <a:gd name="T2" fmla="*/ 281 w 303"/>
                <a:gd name="T3" fmla="*/ 45 h 45"/>
                <a:gd name="T4" fmla="*/ 23 w 303"/>
                <a:gd name="T5" fmla="*/ 45 h 45"/>
                <a:gd name="T6" fmla="*/ 0 w 303"/>
                <a:gd name="T7" fmla="*/ 23 h 45"/>
                <a:gd name="T8" fmla="*/ 23 w 303"/>
                <a:gd name="T9" fmla="*/ 0 h 45"/>
                <a:gd name="T10" fmla="*/ 281 w 303"/>
                <a:gd name="T11" fmla="*/ 0 h 45"/>
                <a:gd name="T12" fmla="*/ 303 w 303"/>
                <a:gd name="T13" fmla="*/ 2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5">
                  <a:moveTo>
                    <a:pt x="303" y="23"/>
                  </a:moveTo>
                  <a:cubicBezTo>
                    <a:pt x="303" y="35"/>
                    <a:pt x="293" y="45"/>
                    <a:pt x="281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1" y="45"/>
                    <a:pt x="0" y="35"/>
                    <a:pt x="0" y="23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18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9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36863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7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#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1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2" name="Freeform 12"/>
          <p:cNvSpPr>
            <a:spLocks noEditPoints="1"/>
          </p:cNvSpPr>
          <p:nvPr userDrawn="1"/>
        </p:nvSpPr>
        <p:spPr bwMode="auto">
          <a:xfrm>
            <a:off x="479376" y="474075"/>
            <a:ext cx="508162" cy="508967"/>
          </a:xfrm>
          <a:custGeom>
            <a:avLst/>
            <a:gdLst>
              <a:gd name="T0" fmla="*/ 1433 w 2867"/>
              <a:gd name="T1" fmla="*/ 0 h 2867"/>
              <a:gd name="T2" fmla="*/ 0 w 2867"/>
              <a:gd name="T3" fmla="*/ 1433 h 2867"/>
              <a:gd name="T4" fmla="*/ 1433 w 2867"/>
              <a:gd name="T5" fmla="*/ 2867 h 2867"/>
              <a:gd name="T6" fmla="*/ 2867 w 2867"/>
              <a:gd name="T7" fmla="*/ 1433 h 2867"/>
              <a:gd name="T8" fmla="*/ 1433 w 2867"/>
              <a:gd name="T9" fmla="*/ 0 h 2867"/>
              <a:gd name="T10" fmla="*/ 1433 w 2867"/>
              <a:gd name="T11" fmla="*/ 2662 h 2867"/>
              <a:gd name="T12" fmla="*/ 205 w 2867"/>
              <a:gd name="T13" fmla="*/ 1433 h 2867"/>
              <a:gd name="T14" fmla="*/ 1433 w 2867"/>
              <a:gd name="T15" fmla="*/ 205 h 2867"/>
              <a:gd name="T16" fmla="*/ 2662 w 2867"/>
              <a:gd name="T17" fmla="*/ 1433 h 2867"/>
              <a:gd name="T18" fmla="*/ 1433 w 2867"/>
              <a:gd name="T19" fmla="*/ 2662 h 2867"/>
              <a:gd name="T20" fmla="*/ 2336 w 2867"/>
              <a:gd name="T21" fmla="*/ 2066 h 2867"/>
              <a:gd name="T22" fmla="*/ 523 w 2867"/>
              <a:gd name="T23" fmla="*/ 2066 h 2867"/>
              <a:gd name="T24" fmla="*/ 976 w 2867"/>
              <a:gd name="T25" fmla="*/ 1432 h 2867"/>
              <a:gd name="T26" fmla="*/ 1255 w 2867"/>
              <a:gd name="T27" fmla="*/ 1810 h 2867"/>
              <a:gd name="T28" fmla="*/ 1792 w 2867"/>
              <a:gd name="T29" fmla="*/ 1069 h 2867"/>
              <a:gd name="T30" fmla="*/ 2336 w 2867"/>
              <a:gd name="T31" fmla="*/ 2066 h 2867"/>
              <a:gd name="T32" fmla="*/ 704 w 2867"/>
              <a:gd name="T33" fmla="*/ 978 h 2867"/>
              <a:gd name="T34" fmla="*/ 886 w 2867"/>
              <a:gd name="T35" fmla="*/ 797 h 2867"/>
              <a:gd name="T36" fmla="*/ 1067 w 2867"/>
              <a:gd name="T37" fmla="*/ 978 h 2867"/>
              <a:gd name="T38" fmla="*/ 886 w 2867"/>
              <a:gd name="T39" fmla="*/ 1160 h 2867"/>
              <a:gd name="T40" fmla="*/ 704 w 2867"/>
              <a:gd name="T41" fmla="*/ 978 h 2867"/>
              <a:gd name="T42" fmla="*/ 704 w 2867"/>
              <a:gd name="T43" fmla="*/ 978 h 2867"/>
              <a:gd name="T44" fmla="*/ 704 w 2867"/>
              <a:gd name="T45" fmla="*/ 978 h 2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867" h="2867">
                <a:moveTo>
                  <a:pt x="1433" y="0"/>
                </a:moveTo>
                <a:cubicBezTo>
                  <a:pt x="643" y="0"/>
                  <a:pt x="0" y="643"/>
                  <a:pt x="0" y="1433"/>
                </a:cubicBezTo>
                <a:cubicBezTo>
                  <a:pt x="0" y="2224"/>
                  <a:pt x="643" y="2867"/>
                  <a:pt x="1433" y="2867"/>
                </a:cubicBezTo>
                <a:cubicBezTo>
                  <a:pt x="2224" y="2867"/>
                  <a:pt x="2867" y="2224"/>
                  <a:pt x="2867" y="1433"/>
                </a:cubicBezTo>
                <a:cubicBezTo>
                  <a:pt x="2867" y="643"/>
                  <a:pt x="2224" y="0"/>
                  <a:pt x="1433" y="0"/>
                </a:cubicBezTo>
                <a:close/>
                <a:moveTo>
                  <a:pt x="1433" y="2662"/>
                </a:moveTo>
                <a:cubicBezTo>
                  <a:pt x="756" y="2662"/>
                  <a:pt x="205" y="2111"/>
                  <a:pt x="205" y="1433"/>
                </a:cubicBezTo>
                <a:cubicBezTo>
                  <a:pt x="205" y="756"/>
                  <a:pt x="756" y="205"/>
                  <a:pt x="1433" y="205"/>
                </a:cubicBezTo>
                <a:cubicBezTo>
                  <a:pt x="2111" y="205"/>
                  <a:pt x="2662" y="756"/>
                  <a:pt x="2662" y="1433"/>
                </a:cubicBezTo>
                <a:cubicBezTo>
                  <a:pt x="2662" y="2111"/>
                  <a:pt x="2111" y="2662"/>
                  <a:pt x="1433" y="2662"/>
                </a:cubicBezTo>
                <a:close/>
                <a:moveTo>
                  <a:pt x="2336" y="2066"/>
                </a:moveTo>
                <a:cubicBezTo>
                  <a:pt x="523" y="2066"/>
                  <a:pt x="523" y="2066"/>
                  <a:pt x="523" y="2066"/>
                </a:cubicBezTo>
                <a:cubicBezTo>
                  <a:pt x="976" y="1432"/>
                  <a:pt x="976" y="1432"/>
                  <a:pt x="976" y="1432"/>
                </a:cubicBezTo>
                <a:cubicBezTo>
                  <a:pt x="1255" y="1810"/>
                  <a:pt x="1255" y="1810"/>
                  <a:pt x="1255" y="1810"/>
                </a:cubicBezTo>
                <a:cubicBezTo>
                  <a:pt x="1792" y="1069"/>
                  <a:pt x="1792" y="1069"/>
                  <a:pt x="1792" y="1069"/>
                </a:cubicBezTo>
                <a:lnTo>
                  <a:pt x="2336" y="2066"/>
                </a:lnTo>
                <a:close/>
                <a:moveTo>
                  <a:pt x="704" y="978"/>
                </a:moveTo>
                <a:cubicBezTo>
                  <a:pt x="704" y="878"/>
                  <a:pt x="786" y="797"/>
                  <a:pt x="886" y="797"/>
                </a:cubicBezTo>
                <a:cubicBezTo>
                  <a:pt x="986" y="797"/>
                  <a:pt x="1067" y="878"/>
                  <a:pt x="1067" y="978"/>
                </a:cubicBezTo>
                <a:cubicBezTo>
                  <a:pt x="1067" y="1079"/>
                  <a:pt x="986" y="1160"/>
                  <a:pt x="886" y="1160"/>
                </a:cubicBezTo>
                <a:cubicBezTo>
                  <a:pt x="786" y="1160"/>
                  <a:pt x="704" y="1079"/>
                  <a:pt x="704" y="978"/>
                </a:cubicBezTo>
                <a:close/>
                <a:moveTo>
                  <a:pt x="704" y="978"/>
                </a:moveTo>
                <a:cubicBezTo>
                  <a:pt x="704" y="978"/>
                  <a:pt x="704" y="978"/>
                  <a:pt x="704" y="97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594800" y="410400"/>
            <a:ext cx="9831600" cy="640800"/>
          </a:xfrm>
          <a:prstGeom prst="rect">
            <a:avLst/>
          </a:prstGeom>
        </p:spPr>
        <p:txBody>
          <a:bodyPr lIns="100800" tIns="50400" rIns="100800" bIns="50400" anchor="t" anchorCtr="0"/>
          <a:lstStyle>
            <a:lvl1pPr>
              <a:defRPr b="1"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9780647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#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94800" y="410400"/>
            <a:ext cx="9831600" cy="640800"/>
          </a:xfrm>
          <a:prstGeom prst="rect">
            <a:avLst/>
          </a:prstGeom>
        </p:spPr>
        <p:txBody>
          <a:bodyPr lIns="100800" tIns="50400" rIns="100800" bIns="50400" anchor="t" anchorCtr="0"/>
          <a:lstStyle>
            <a:lvl1pPr>
              <a:defRPr b="1"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4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5" name="组合 4"/>
          <p:cNvGrpSpPr/>
          <p:nvPr userDrawn="1"/>
        </p:nvGrpSpPr>
        <p:grpSpPr>
          <a:xfrm>
            <a:off x="587388" y="505779"/>
            <a:ext cx="374708" cy="445558"/>
            <a:chOff x="-1647825" y="2492375"/>
            <a:chExt cx="1947863" cy="2316163"/>
          </a:xfrm>
          <a:solidFill>
            <a:schemeClr val="bg1"/>
          </a:solidFill>
        </p:grpSpPr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-1647825" y="2492375"/>
              <a:ext cx="1947863" cy="2316163"/>
            </a:xfrm>
            <a:custGeom>
              <a:avLst/>
              <a:gdLst>
                <a:gd name="T0" fmla="*/ 301 w 2739"/>
                <a:gd name="T1" fmla="*/ 181 h 3258"/>
                <a:gd name="T2" fmla="*/ 182 w 2739"/>
                <a:gd name="T3" fmla="*/ 301 h 3258"/>
                <a:gd name="T4" fmla="*/ 182 w 2739"/>
                <a:gd name="T5" fmla="*/ 2955 h 3258"/>
                <a:gd name="T6" fmla="*/ 262 w 2739"/>
                <a:gd name="T7" fmla="*/ 3068 h 3258"/>
                <a:gd name="T8" fmla="*/ 863 w 2739"/>
                <a:gd name="T9" fmla="*/ 2756 h 3258"/>
                <a:gd name="T10" fmla="*/ 1377 w 2739"/>
                <a:gd name="T11" fmla="*/ 3046 h 3258"/>
                <a:gd name="T12" fmla="*/ 1950 w 2739"/>
                <a:gd name="T13" fmla="*/ 2756 h 3258"/>
                <a:gd name="T14" fmla="*/ 2482 w 2739"/>
                <a:gd name="T15" fmla="*/ 3066 h 3258"/>
                <a:gd name="T16" fmla="*/ 2557 w 2739"/>
                <a:gd name="T17" fmla="*/ 2955 h 3258"/>
                <a:gd name="T18" fmla="*/ 2557 w 2739"/>
                <a:gd name="T19" fmla="*/ 301 h 3258"/>
                <a:gd name="T20" fmla="*/ 2438 w 2739"/>
                <a:gd name="T21" fmla="*/ 181 h 3258"/>
                <a:gd name="T22" fmla="*/ 301 w 2739"/>
                <a:gd name="T23" fmla="*/ 181 h 3258"/>
                <a:gd name="T24" fmla="*/ 2449 w 2739"/>
                <a:gd name="T25" fmla="*/ 3258 h 3258"/>
                <a:gd name="T26" fmla="*/ 1944 w 2739"/>
                <a:gd name="T27" fmla="*/ 2963 h 3258"/>
                <a:gd name="T28" fmla="*/ 1372 w 2739"/>
                <a:gd name="T29" fmla="*/ 3252 h 3258"/>
                <a:gd name="T30" fmla="*/ 860 w 2739"/>
                <a:gd name="T31" fmla="*/ 2963 h 3258"/>
                <a:gd name="T32" fmla="*/ 291 w 2739"/>
                <a:gd name="T33" fmla="*/ 3257 h 3258"/>
                <a:gd name="T34" fmla="*/ 264 w 2739"/>
                <a:gd name="T35" fmla="*/ 3254 h 3258"/>
                <a:gd name="T36" fmla="*/ 0 w 2739"/>
                <a:gd name="T37" fmla="*/ 2955 h 3258"/>
                <a:gd name="T38" fmla="*/ 0 w 2739"/>
                <a:gd name="T39" fmla="*/ 301 h 3258"/>
                <a:gd name="T40" fmla="*/ 301 w 2739"/>
                <a:gd name="T41" fmla="*/ 0 h 3258"/>
                <a:gd name="T42" fmla="*/ 2438 w 2739"/>
                <a:gd name="T43" fmla="*/ 0 h 3258"/>
                <a:gd name="T44" fmla="*/ 2739 w 2739"/>
                <a:gd name="T45" fmla="*/ 301 h 3258"/>
                <a:gd name="T46" fmla="*/ 2739 w 2739"/>
                <a:gd name="T47" fmla="*/ 2955 h 3258"/>
                <a:gd name="T48" fmla="*/ 2480 w 2739"/>
                <a:gd name="T49" fmla="*/ 3253 h 3258"/>
                <a:gd name="T50" fmla="*/ 2449 w 2739"/>
                <a:gd name="T51" fmla="*/ 3258 h 3258"/>
                <a:gd name="T52" fmla="*/ 2449 w 2739"/>
                <a:gd name="T53" fmla="*/ 3258 h 3258"/>
                <a:gd name="T54" fmla="*/ 2449 w 2739"/>
                <a:gd name="T55" fmla="*/ 3258 h 3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39" h="3258">
                  <a:moveTo>
                    <a:pt x="301" y="181"/>
                  </a:moveTo>
                  <a:cubicBezTo>
                    <a:pt x="235" y="182"/>
                    <a:pt x="182" y="235"/>
                    <a:pt x="182" y="301"/>
                  </a:cubicBezTo>
                  <a:cubicBezTo>
                    <a:pt x="182" y="2955"/>
                    <a:pt x="182" y="2955"/>
                    <a:pt x="182" y="2955"/>
                  </a:cubicBezTo>
                  <a:cubicBezTo>
                    <a:pt x="182" y="3007"/>
                    <a:pt x="215" y="3052"/>
                    <a:pt x="262" y="3068"/>
                  </a:cubicBezTo>
                  <a:cubicBezTo>
                    <a:pt x="863" y="2756"/>
                    <a:pt x="863" y="2756"/>
                    <a:pt x="863" y="2756"/>
                  </a:cubicBezTo>
                  <a:cubicBezTo>
                    <a:pt x="1377" y="3046"/>
                    <a:pt x="1377" y="3046"/>
                    <a:pt x="1377" y="3046"/>
                  </a:cubicBezTo>
                  <a:cubicBezTo>
                    <a:pt x="1950" y="2756"/>
                    <a:pt x="1950" y="2756"/>
                    <a:pt x="1950" y="2756"/>
                  </a:cubicBezTo>
                  <a:cubicBezTo>
                    <a:pt x="2482" y="3066"/>
                    <a:pt x="2482" y="3066"/>
                    <a:pt x="2482" y="3066"/>
                  </a:cubicBezTo>
                  <a:cubicBezTo>
                    <a:pt x="2527" y="3048"/>
                    <a:pt x="2557" y="3004"/>
                    <a:pt x="2557" y="2955"/>
                  </a:cubicBezTo>
                  <a:cubicBezTo>
                    <a:pt x="2557" y="301"/>
                    <a:pt x="2557" y="301"/>
                    <a:pt x="2557" y="301"/>
                  </a:cubicBezTo>
                  <a:cubicBezTo>
                    <a:pt x="2557" y="235"/>
                    <a:pt x="2504" y="182"/>
                    <a:pt x="2438" y="181"/>
                  </a:cubicBezTo>
                  <a:lnTo>
                    <a:pt x="301" y="181"/>
                  </a:lnTo>
                  <a:close/>
                  <a:moveTo>
                    <a:pt x="2449" y="3258"/>
                  </a:moveTo>
                  <a:cubicBezTo>
                    <a:pt x="1944" y="2963"/>
                    <a:pt x="1944" y="2963"/>
                    <a:pt x="1944" y="2963"/>
                  </a:cubicBezTo>
                  <a:cubicBezTo>
                    <a:pt x="1372" y="3252"/>
                    <a:pt x="1372" y="3252"/>
                    <a:pt x="1372" y="3252"/>
                  </a:cubicBezTo>
                  <a:cubicBezTo>
                    <a:pt x="860" y="2963"/>
                    <a:pt x="860" y="2963"/>
                    <a:pt x="860" y="2963"/>
                  </a:cubicBezTo>
                  <a:cubicBezTo>
                    <a:pt x="291" y="3257"/>
                    <a:pt x="291" y="3257"/>
                    <a:pt x="291" y="3257"/>
                  </a:cubicBezTo>
                  <a:cubicBezTo>
                    <a:pt x="264" y="3254"/>
                    <a:pt x="264" y="3254"/>
                    <a:pt x="264" y="3254"/>
                  </a:cubicBezTo>
                  <a:cubicBezTo>
                    <a:pt x="113" y="3235"/>
                    <a:pt x="0" y="3107"/>
                    <a:pt x="0" y="2955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0" y="135"/>
                    <a:pt x="135" y="0"/>
                    <a:pt x="301" y="0"/>
                  </a:cubicBezTo>
                  <a:cubicBezTo>
                    <a:pt x="2438" y="0"/>
                    <a:pt x="2438" y="0"/>
                    <a:pt x="2438" y="0"/>
                  </a:cubicBezTo>
                  <a:cubicBezTo>
                    <a:pt x="2604" y="0"/>
                    <a:pt x="2739" y="135"/>
                    <a:pt x="2739" y="301"/>
                  </a:cubicBezTo>
                  <a:cubicBezTo>
                    <a:pt x="2739" y="2955"/>
                    <a:pt x="2739" y="2955"/>
                    <a:pt x="2739" y="2955"/>
                  </a:cubicBezTo>
                  <a:cubicBezTo>
                    <a:pt x="2739" y="3105"/>
                    <a:pt x="2628" y="3233"/>
                    <a:pt x="2480" y="3253"/>
                  </a:cubicBezTo>
                  <a:lnTo>
                    <a:pt x="2449" y="3258"/>
                  </a:lnTo>
                  <a:close/>
                  <a:moveTo>
                    <a:pt x="2449" y="3258"/>
                  </a:moveTo>
                  <a:cubicBezTo>
                    <a:pt x="2449" y="3258"/>
                    <a:pt x="2449" y="3258"/>
                    <a:pt x="2449" y="32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-1155700" y="2941638"/>
              <a:ext cx="963613" cy="893763"/>
            </a:xfrm>
            <a:custGeom>
              <a:avLst/>
              <a:gdLst>
                <a:gd name="T0" fmla="*/ 1267 w 1353"/>
                <a:gd name="T1" fmla="*/ 182 h 1256"/>
                <a:gd name="T2" fmla="*/ 87 w 1353"/>
                <a:gd name="T3" fmla="*/ 182 h 1256"/>
                <a:gd name="T4" fmla="*/ 0 w 1353"/>
                <a:gd name="T5" fmla="*/ 91 h 1256"/>
                <a:gd name="T6" fmla="*/ 87 w 1353"/>
                <a:gd name="T7" fmla="*/ 0 h 1256"/>
                <a:gd name="T8" fmla="*/ 1267 w 1353"/>
                <a:gd name="T9" fmla="*/ 0 h 1256"/>
                <a:gd name="T10" fmla="*/ 1353 w 1353"/>
                <a:gd name="T11" fmla="*/ 91 h 1256"/>
                <a:gd name="T12" fmla="*/ 1267 w 1353"/>
                <a:gd name="T13" fmla="*/ 182 h 1256"/>
                <a:gd name="T14" fmla="*/ 1267 w 1353"/>
                <a:gd name="T15" fmla="*/ 719 h 1256"/>
                <a:gd name="T16" fmla="*/ 87 w 1353"/>
                <a:gd name="T17" fmla="*/ 719 h 1256"/>
                <a:gd name="T18" fmla="*/ 0 w 1353"/>
                <a:gd name="T19" fmla="*/ 628 h 1256"/>
                <a:gd name="T20" fmla="*/ 87 w 1353"/>
                <a:gd name="T21" fmla="*/ 537 h 1256"/>
                <a:gd name="T22" fmla="*/ 1267 w 1353"/>
                <a:gd name="T23" fmla="*/ 537 h 1256"/>
                <a:gd name="T24" fmla="*/ 1353 w 1353"/>
                <a:gd name="T25" fmla="*/ 628 h 1256"/>
                <a:gd name="T26" fmla="*/ 1267 w 1353"/>
                <a:gd name="T27" fmla="*/ 719 h 1256"/>
                <a:gd name="T28" fmla="*/ 1267 w 1353"/>
                <a:gd name="T29" fmla="*/ 1256 h 1256"/>
                <a:gd name="T30" fmla="*/ 87 w 1353"/>
                <a:gd name="T31" fmla="*/ 1256 h 1256"/>
                <a:gd name="T32" fmla="*/ 1 w 1353"/>
                <a:gd name="T33" fmla="*/ 1165 h 1256"/>
                <a:gd name="T34" fmla="*/ 87 w 1353"/>
                <a:gd name="T35" fmla="*/ 1075 h 1256"/>
                <a:gd name="T36" fmla="*/ 1267 w 1353"/>
                <a:gd name="T37" fmla="*/ 1075 h 1256"/>
                <a:gd name="T38" fmla="*/ 1352 w 1353"/>
                <a:gd name="T39" fmla="*/ 1165 h 1256"/>
                <a:gd name="T40" fmla="*/ 1267 w 1353"/>
                <a:gd name="T41" fmla="*/ 1256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53" h="1256">
                  <a:moveTo>
                    <a:pt x="1267" y="182"/>
                  </a:moveTo>
                  <a:cubicBezTo>
                    <a:pt x="87" y="182"/>
                    <a:pt x="87" y="182"/>
                    <a:pt x="87" y="182"/>
                  </a:cubicBezTo>
                  <a:cubicBezTo>
                    <a:pt x="38" y="180"/>
                    <a:pt x="0" y="140"/>
                    <a:pt x="0" y="91"/>
                  </a:cubicBezTo>
                  <a:cubicBezTo>
                    <a:pt x="0" y="42"/>
                    <a:pt x="38" y="2"/>
                    <a:pt x="87" y="0"/>
                  </a:cubicBezTo>
                  <a:cubicBezTo>
                    <a:pt x="1267" y="0"/>
                    <a:pt x="1267" y="0"/>
                    <a:pt x="1267" y="0"/>
                  </a:cubicBezTo>
                  <a:cubicBezTo>
                    <a:pt x="1315" y="2"/>
                    <a:pt x="1353" y="42"/>
                    <a:pt x="1353" y="91"/>
                  </a:cubicBezTo>
                  <a:cubicBezTo>
                    <a:pt x="1353" y="140"/>
                    <a:pt x="1315" y="180"/>
                    <a:pt x="1267" y="182"/>
                  </a:cubicBezTo>
                  <a:moveTo>
                    <a:pt x="1267" y="719"/>
                  </a:moveTo>
                  <a:cubicBezTo>
                    <a:pt x="87" y="719"/>
                    <a:pt x="87" y="719"/>
                    <a:pt x="87" y="719"/>
                  </a:cubicBezTo>
                  <a:cubicBezTo>
                    <a:pt x="38" y="717"/>
                    <a:pt x="0" y="677"/>
                    <a:pt x="0" y="628"/>
                  </a:cubicBezTo>
                  <a:cubicBezTo>
                    <a:pt x="0" y="580"/>
                    <a:pt x="38" y="540"/>
                    <a:pt x="87" y="537"/>
                  </a:cubicBezTo>
                  <a:cubicBezTo>
                    <a:pt x="1267" y="537"/>
                    <a:pt x="1267" y="537"/>
                    <a:pt x="1267" y="537"/>
                  </a:cubicBezTo>
                  <a:cubicBezTo>
                    <a:pt x="1315" y="540"/>
                    <a:pt x="1353" y="580"/>
                    <a:pt x="1353" y="628"/>
                  </a:cubicBezTo>
                  <a:cubicBezTo>
                    <a:pt x="1353" y="677"/>
                    <a:pt x="1315" y="717"/>
                    <a:pt x="1267" y="719"/>
                  </a:cubicBezTo>
                  <a:moveTo>
                    <a:pt x="1267" y="1256"/>
                  </a:moveTo>
                  <a:cubicBezTo>
                    <a:pt x="87" y="1256"/>
                    <a:pt x="87" y="1256"/>
                    <a:pt x="87" y="1256"/>
                  </a:cubicBezTo>
                  <a:cubicBezTo>
                    <a:pt x="39" y="1253"/>
                    <a:pt x="1" y="1213"/>
                    <a:pt x="1" y="1165"/>
                  </a:cubicBezTo>
                  <a:cubicBezTo>
                    <a:pt x="1" y="1117"/>
                    <a:pt x="39" y="1077"/>
                    <a:pt x="87" y="1075"/>
                  </a:cubicBezTo>
                  <a:cubicBezTo>
                    <a:pt x="1267" y="1075"/>
                    <a:pt x="1267" y="1075"/>
                    <a:pt x="1267" y="1075"/>
                  </a:cubicBezTo>
                  <a:cubicBezTo>
                    <a:pt x="1314" y="1077"/>
                    <a:pt x="1352" y="1117"/>
                    <a:pt x="1352" y="1165"/>
                  </a:cubicBezTo>
                  <a:cubicBezTo>
                    <a:pt x="1352" y="1213"/>
                    <a:pt x="1314" y="1253"/>
                    <a:pt x="1267" y="12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5" y="1233488"/>
            <a:ext cx="10560048" cy="4680000"/>
          </a:xfrm>
          <a:prstGeom prst="rect">
            <a:avLst/>
          </a:prstGeom>
        </p:spPr>
        <p:txBody>
          <a:bodyPr/>
          <a:lstStyle>
            <a:lvl1pPr algn="just">
              <a:defRPr>
                <a:latin typeface="+mn-ea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52173997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63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#标题和内容（两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100192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1838" y="1484312"/>
            <a:ext cx="10728326" cy="4443243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166991213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935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*#标题和内容（一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48598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1838" y="1047750"/>
            <a:ext cx="10728326" cy="4879805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77827284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#仅标题（两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100192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/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513643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*#仅标题（一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49709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/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26084440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9#全白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34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24149992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5#谢谢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42AF307D-40F4-EC4C-9108-79E948007529}"/>
              </a:ext>
            </a:extLst>
          </p:cNvPr>
          <p:cNvSpPr txBox="1"/>
          <p:nvPr userDrawn="1"/>
        </p:nvSpPr>
        <p:spPr>
          <a:xfrm>
            <a:off x="607486" y="1402064"/>
            <a:ext cx="3921034" cy="854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940" dirty="0" smtClean="0">
                <a:solidFill>
                  <a:schemeClr val="tx1"/>
                </a:solidFill>
              </a:rPr>
              <a:t>Thank you.</a:t>
            </a:r>
            <a:endParaRPr lang="en-US" sz="494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33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#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912284" y="1233487"/>
            <a:ext cx="10558800" cy="4680000"/>
          </a:xfrm>
        </p:spPr>
        <p:txBody>
          <a:bodyPr/>
          <a:lstStyle>
            <a:lvl1pPr marL="301625" marR="0" indent="-301625" algn="just" defTabSz="801688" rtl="0" eaLnBrk="1" fontAlgn="base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rgbClr val="808080"/>
              </a:buClr>
              <a:buSzPct val="60000"/>
              <a:buFont typeface="Wingdings" pitchFamily="2" charset="2"/>
              <a:buChar char="l"/>
              <a:tabLst/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2pPr>
            <a:lvl3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3pPr>
            <a:lvl4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4pPr>
            <a:lvl5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5pPr>
          </a:lstStyle>
          <a:p>
            <a:pPr marL="301625" marR="0" lvl="0" indent="-301625" algn="l" defTabSz="801688" rtl="0" eaLnBrk="0" fontAlgn="base" latinLnBrk="0" hangingPunct="0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rgbClr val="808080"/>
              </a:buClr>
              <a:buSzPct val="60000"/>
              <a:buFont typeface="Wingdings" pitchFamily="2" charset="2"/>
              <a:buChar char="l"/>
              <a:tabLst/>
              <a:defRPr/>
            </a:pPr>
            <a:r>
              <a:rPr kumimoji="0" lang="zh-CN" alt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学完本课程后，您将能够：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xmlns="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目标</a:t>
            </a:r>
            <a:endParaRPr lang="en-US" altLang="zh-CN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8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9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43372" y="440668"/>
            <a:ext cx="533970" cy="533470"/>
            <a:chOff x="2960687" y="4865687"/>
            <a:chExt cx="1698626" cy="1697038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960687" y="5251450"/>
              <a:ext cx="1311275" cy="1311275"/>
            </a:xfrm>
            <a:custGeom>
              <a:avLst/>
              <a:gdLst>
                <a:gd name="T0" fmla="*/ 1114 w 1293"/>
                <a:gd name="T1" fmla="*/ 294 h 1293"/>
                <a:gd name="T2" fmla="*/ 1233 w 1293"/>
                <a:gd name="T3" fmla="*/ 647 h 1293"/>
                <a:gd name="T4" fmla="*/ 647 w 1293"/>
                <a:gd name="T5" fmla="*/ 1233 h 1293"/>
                <a:gd name="T6" fmla="*/ 60 w 1293"/>
                <a:gd name="T7" fmla="*/ 647 h 1293"/>
                <a:gd name="T8" fmla="*/ 647 w 1293"/>
                <a:gd name="T9" fmla="*/ 60 h 1293"/>
                <a:gd name="T10" fmla="*/ 1001 w 1293"/>
                <a:gd name="T11" fmla="*/ 180 h 1293"/>
                <a:gd name="T12" fmla="*/ 1044 w 1293"/>
                <a:gd name="T13" fmla="*/ 137 h 1293"/>
                <a:gd name="T14" fmla="*/ 647 w 1293"/>
                <a:gd name="T15" fmla="*/ 0 h 1293"/>
                <a:gd name="T16" fmla="*/ 0 w 1293"/>
                <a:gd name="T17" fmla="*/ 647 h 1293"/>
                <a:gd name="T18" fmla="*/ 647 w 1293"/>
                <a:gd name="T19" fmla="*/ 1293 h 1293"/>
                <a:gd name="T20" fmla="*/ 1293 w 1293"/>
                <a:gd name="T21" fmla="*/ 647 h 1293"/>
                <a:gd name="T22" fmla="*/ 1157 w 1293"/>
                <a:gd name="T23" fmla="*/ 251 h 1293"/>
                <a:gd name="T24" fmla="*/ 1114 w 1293"/>
                <a:gd name="T25" fmla="*/ 294 h 1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93" h="1293">
                  <a:moveTo>
                    <a:pt x="1114" y="294"/>
                  </a:moveTo>
                  <a:cubicBezTo>
                    <a:pt x="1189" y="392"/>
                    <a:pt x="1233" y="514"/>
                    <a:pt x="1233" y="647"/>
                  </a:cubicBezTo>
                  <a:cubicBezTo>
                    <a:pt x="1233" y="970"/>
                    <a:pt x="970" y="1233"/>
                    <a:pt x="647" y="1233"/>
                  </a:cubicBezTo>
                  <a:cubicBezTo>
                    <a:pt x="323" y="1233"/>
                    <a:pt x="60" y="970"/>
                    <a:pt x="60" y="647"/>
                  </a:cubicBezTo>
                  <a:cubicBezTo>
                    <a:pt x="60" y="323"/>
                    <a:pt x="323" y="60"/>
                    <a:pt x="647" y="60"/>
                  </a:cubicBezTo>
                  <a:cubicBezTo>
                    <a:pt x="780" y="60"/>
                    <a:pt x="903" y="105"/>
                    <a:pt x="1001" y="180"/>
                  </a:cubicBezTo>
                  <a:cubicBezTo>
                    <a:pt x="1044" y="137"/>
                    <a:pt x="1044" y="137"/>
                    <a:pt x="1044" y="137"/>
                  </a:cubicBezTo>
                  <a:cubicBezTo>
                    <a:pt x="934" y="52"/>
                    <a:pt x="796" y="0"/>
                    <a:pt x="647" y="0"/>
                  </a:cubicBezTo>
                  <a:cubicBezTo>
                    <a:pt x="290" y="0"/>
                    <a:pt x="0" y="290"/>
                    <a:pt x="0" y="647"/>
                  </a:cubicBezTo>
                  <a:cubicBezTo>
                    <a:pt x="0" y="1003"/>
                    <a:pt x="290" y="1293"/>
                    <a:pt x="647" y="1293"/>
                  </a:cubicBezTo>
                  <a:cubicBezTo>
                    <a:pt x="1003" y="1293"/>
                    <a:pt x="1293" y="1003"/>
                    <a:pt x="1293" y="647"/>
                  </a:cubicBezTo>
                  <a:cubicBezTo>
                    <a:pt x="1293" y="498"/>
                    <a:pt x="1242" y="360"/>
                    <a:pt x="1157" y="251"/>
                  </a:cubicBezTo>
                  <a:lnTo>
                    <a:pt x="1114" y="2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3168650" y="5459413"/>
              <a:ext cx="895350" cy="895350"/>
            </a:xfrm>
            <a:custGeom>
              <a:avLst/>
              <a:gdLst>
                <a:gd name="T0" fmla="*/ 762 w 883"/>
                <a:gd name="T1" fmla="*/ 235 h 883"/>
                <a:gd name="T2" fmla="*/ 823 w 883"/>
                <a:gd name="T3" fmla="*/ 442 h 883"/>
                <a:gd name="T4" fmla="*/ 442 w 883"/>
                <a:gd name="T5" fmla="*/ 823 h 883"/>
                <a:gd name="T6" fmla="*/ 60 w 883"/>
                <a:gd name="T7" fmla="*/ 442 h 883"/>
                <a:gd name="T8" fmla="*/ 442 w 883"/>
                <a:gd name="T9" fmla="*/ 60 h 883"/>
                <a:gd name="T10" fmla="*/ 649 w 883"/>
                <a:gd name="T11" fmla="*/ 122 h 883"/>
                <a:gd name="T12" fmla="*/ 692 w 883"/>
                <a:gd name="T13" fmla="*/ 78 h 883"/>
                <a:gd name="T14" fmla="*/ 442 w 883"/>
                <a:gd name="T15" fmla="*/ 0 h 883"/>
                <a:gd name="T16" fmla="*/ 0 w 883"/>
                <a:gd name="T17" fmla="*/ 442 h 883"/>
                <a:gd name="T18" fmla="*/ 442 w 883"/>
                <a:gd name="T19" fmla="*/ 883 h 883"/>
                <a:gd name="T20" fmla="*/ 883 w 883"/>
                <a:gd name="T21" fmla="*/ 442 h 883"/>
                <a:gd name="T22" fmla="*/ 806 w 883"/>
                <a:gd name="T23" fmla="*/ 192 h 883"/>
                <a:gd name="T24" fmla="*/ 762 w 883"/>
                <a:gd name="T25" fmla="*/ 235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3" h="883">
                  <a:moveTo>
                    <a:pt x="762" y="235"/>
                  </a:moveTo>
                  <a:cubicBezTo>
                    <a:pt x="801" y="295"/>
                    <a:pt x="823" y="366"/>
                    <a:pt x="823" y="442"/>
                  </a:cubicBezTo>
                  <a:cubicBezTo>
                    <a:pt x="823" y="652"/>
                    <a:pt x="652" y="823"/>
                    <a:pt x="442" y="823"/>
                  </a:cubicBezTo>
                  <a:cubicBezTo>
                    <a:pt x="231" y="823"/>
                    <a:pt x="60" y="652"/>
                    <a:pt x="60" y="442"/>
                  </a:cubicBezTo>
                  <a:cubicBezTo>
                    <a:pt x="60" y="231"/>
                    <a:pt x="231" y="60"/>
                    <a:pt x="442" y="60"/>
                  </a:cubicBezTo>
                  <a:cubicBezTo>
                    <a:pt x="518" y="60"/>
                    <a:pt x="589" y="83"/>
                    <a:pt x="649" y="122"/>
                  </a:cubicBezTo>
                  <a:cubicBezTo>
                    <a:pt x="692" y="78"/>
                    <a:pt x="692" y="78"/>
                    <a:pt x="692" y="78"/>
                  </a:cubicBezTo>
                  <a:cubicBezTo>
                    <a:pt x="621" y="29"/>
                    <a:pt x="535" y="0"/>
                    <a:pt x="442" y="0"/>
                  </a:cubicBezTo>
                  <a:cubicBezTo>
                    <a:pt x="198" y="0"/>
                    <a:pt x="0" y="198"/>
                    <a:pt x="0" y="442"/>
                  </a:cubicBezTo>
                  <a:cubicBezTo>
                    <a:pt x="0" y="685"/>
                    <a:pt x="198" y="883"/>
                    <a:pt x="442" y="883"/>
                  </a:cubicBezTo>
                  <a:cubicBezTo>
                    <a:pt x="685" y="883"/>
                    <a:pt x="883" y="685"/>
                    <a:pt x="883" y="442"/>
                  </a:cubicBezTo>
                  <a:cubicBezTo>
                    <a:pt x="883" y="349"/>
                    <a:pt x="855" y="263"/>
                    <a:pt x="806" y="192"/>
                  </a:cubicBezTo>
                  <a:lnTo>
                    <a:pt x="762" y="2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3384550" y="5675313"/>
              <a:ext cx="463550" cy="463550"/>
            </a:xfrm>
            <a:custGeom>
              <a:avLst/>
              <a:gdLst>
                <a:gd name="T0" fmla="*/ 390 w 457"/>
                <a:gd name="T1" fmla="*/ 181 h 457"/>
                <a:gd name="T2" fmla="*/ 397 w 457"/>
                <a:gd name="T3" fmla="*/ 229 h 457"/>
                <a:gd name="T4" fmla="*/ 229 w 457"/>
                <a:gd name="T5" fmla="*/ 397 h 457"/>
                <a:gd name="T6" fmla="*/ 60 w 457"/>
                <a:gd name="T7" fmla="*/ 229 h 457"/>
                <a:gd name="T8" fmla="*/ 229 w 457"/>
                <a:gd name="T9" fmla="*/ 60 h 457"/>
                <a:gd name="T10" fmla="*/ 277 w 457"/>
                <a:gd name="T11" fmla="*/ 67 h 457"/>
                <a:gd name="T12" fmla="*/ 324 w 457"/>
                <a:gd name="T13" fmla="*/ 21 h 457"/>
                <a:gd name="T14" fmla="*/ 229 w 457"/>
                <a:gd name="T15" fmla="*/ 0 h 457"/>
                <a:gd name="T16" fmla="*/ 0 w 457"/>
                <a:gd name="T17" fmla="*/ 229 h 457"/>
                <a:gd name="T18" fmla="*/ 229 w 457"/>
                <a:gd name="T19" fmla="*/ 457 h 457"/>
                <a:gd name="T20" fmla="*/ 457 w 457"/>
                <a:gd name="T21" fmla="*/ 229 h 457"/>
                <a:gd name="T22" fmla="*/ 437 w 457"/>
                <a:gd name="T23" fmla="*/ 134 h 457"/>
                <a:gd name="T24" fmla="*/ 390 w 457"/>
                <a:gd name="T25" fmla="*/ 181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7" h="457">
                  <a:moveTo>
                    <a:pt x="390" y="181"/>
                  </a:moveTo>
                  <a:cubicBezTo>
                    <a:pt x="395" y="196"/>
                    <a:pt x="397" y="212"/>
                    <a:pt x="397" y="229"/>
                  </a:cubicBezTo>
                  <a:cubicBezTo>
                    <a:pt x="397" y="322"/>
                    <a:pt x="322" y="397"/>
                    <a:pt x="229" y="397"/>
                  </a:cubicBezTo>
                  <a:cubicBezTo>
                    <a:pt x="136" y="397"/>
                    <a:pt x="60" y="322"/>
                    <a:pt x="60" y="229"/>
                  </a:cubicBezTo>
                  <a:cubicBezTo>
                    <a:pt x="60" y="136"/>
                    <a:pt x="136" y="60"/>
                    <a:pt x="229" y="60"/>
                  </a:cubicBezTo>
                  <a:cubicBezTo>
                    <a:pt x="245" y="60"/>
                    <a:pt x="262" y="63"/>
                    <a:pt x="277" y="67"/>
                  </a:cubicBezTo>
                  <a:cubicBezTo>
                    <a:pt x="324" y="21"/>
                    <a:pt x="324" y="21"/>
                    <a:pt x="324" y="21"/>
                  </a:cubicBezTo>
                  <a:cubicBezTo>
                    <a:pt x="295" y="8"/>
                    <a:pt x="263" y="0"/>
                    <a:pt x="229" y="0"/>
                  </a:cubicBezTo>
                  <a:cubicBezTo>
                    <a:pt x="103" y="0"/>
                    <a:pt x="0" y="103"/>
                    <a:pt x="0" y="229"/>
                  </a:cubicBezTo>
                  <a:cubicBezTo>
                    <a:pt x="0" y="355"/>
                    <a:pt x="103" y="457"/>
                    <a:pt x="229" y="457"/>
                  </a:cubicBezTo>
                  <a:cubicBezTo>
                    <a:pt x="355" y="457"/>
                    <a:pt x="457" y="355"/>
                    <a:pt x="457" y="229"/>
                  </a:cubicBezTo>
                  <a:cubicBezTo>
                    <a:pt x="457" y="195"/>
                    <a:pt x="450" y="163"/>
                    <a:pt x="437" y="134"/>
                  </a:cubicBezTo>
                  <a:lnTo>
                    <a:pt x="39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3582988" y="5092700"/>
              <a:ext cx="850900" cy="844550"/>
            </a:xfrm>
            <a:custGeom>
              <a:avLst/>
              <a:gdLst>
                <a:gd name="T0" fmla="*/ 33 w 839"/>
                <a:gd name="T1" fmla="*/ 834 h 834"/>
                <a:gd name="T2" fmla="*/ 11 w 839"/>
                <a:gd name="T3" fmla="*/ 825 h 834"/>
                <a:gd name="T4" fmla="*/ 11 w 839"/>
                <a:gd name="T5" fmla="*/ 782 h 834"/>
                <a:gd name="T6" fmla="*/ 785 w 839"/>
                <a:gd name="T7" fmla="*/ 12 h 834"/>
                <a:gd name="T8" fmla="*/ 827 w 839"/>
                <a:gd name="T9" fmla="*/ 12 h 834"/>
                <a:gd name="T10" fmla="*/ 827 w 839"/>
                <a:gd name="T11" fmla="*/ 54 h 834"/>
                <a:gd name="T12" fmla="*/ 54 w 839"/>
                <a:gd name="T13" fmla="*/ 825 h 834"/>
                <a:gd name="T14" fmla="*/ 33 w 839"/>
                <a:gd name="T15" fmla="*/ 834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9" h="834">
                  <a:moveTo>
                    <a:pt x="33" y="834"/>
                  </a:moveTo>
                  <a:cubicBezTo>
                    <a:pt x="25" y="834"/>
                    <a:pt x="17" y="831"/>
                    <a:pt x="11" y="825"/>
                  </a:cubicBezTo>
                  <a:cubicBezTo>
                    <a:pt x="0" y="813"/>
                    <a:pt x="0" y="794"/>
                    <a:pt x="11" y="782"/>
                  </a:cubicBezTo>
                  <a:cubicBezTo>
                    <a:pt x="785" y="12"/>
                    <a:pt x="785" y="12"/>
                    <a:pt x="785" y="12"/>
                  </a:cubicBezTo>
                  <a:cubicBezTo>
                    <a:pt x="796" y="0"/>
                    <a:pt x="815" y="0"/>
                    <a:pt x="827" y="12"/>
                  </a:cubicBezTo>
                  <a:cubicBezTo>
                    <a:pt x="839" y="24"/>
                    <a:pt x="839" y="43"/>
                    <a:pt x="827" y="54"/>
                  </a:cubicBezTo>
                  <a:cubicBezTo>
                    <a:pt x="54" y="825"/>
                    <a:pt x="54" y="825"/>
                    <a:pt x="54" y="825"/>
                  </a:cubicBezTo>
                  <a:cubicBezTo>
                    <a:pt x="48" y="831"/>
                    <a:pt x="40" y="834"/>
                    <a:pt x="33" y="8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4140200" y="4865687"/>
              <a:ext cx="301625" cy="500063"/>
            </a:xfrm>
            <a:custGeom>
              <a:avLst/>
              <a:gdLst>
                <a:gd name="T0" fmla="*/ 50 w 298"/>
                <a:gd name="T1" fmla="*/ 492 h 492"/>
                <a:gd name="T2" fmla="*/ 40 w 298"/>
                <a:gd name="T3" fmla="*/ 490 h 492"/>
                <a:gd name="T4" fmla="*/ 20 w 298"/>
                <a:gd name="T5" fmla="*/ 464 h 492"/>
                <a:gd name="T6" fmla="*/ 1 w 298"/>
                <a:gd name="T7" fmla="*/ 252 h 492"/>
                <a:gd name="T8" fmla="*/ 10 w 298"/>
                <a:gd name="T9" fmla="*/ 228 h 492"/>
                <a:gd name="T10" fmla="*/ 227 w 298"/>
                <a:gd name="T11" fmla="*/ 11 h 492"/>
                <a:gd name="T12" fmla="*/ 259 w 298"/>
                <a:gd name="T13" fmla="*/ 4 h 492"/>
                <a:gd name="T14" fmla="*/ 278 w 298"/>
                <a:gd name="T15" fmla="*/ 29 h 492"/>
                <a:gd name="T16" fmla="*/ 297 w 298"/>
                <a:gd name="T17" fmla="*/ 242 h 492"/>
                <a:gd name="T18" fmla="*/ 289 w 298"/>
                <a:gd name="T19" fmla="*/ 266 h 492"/>
                <a:gd name="T20" fmla="*/ 71 w 298"/>
                <a:gd name="T21" fmla="*/ 483 h 492"/>
                <a:gd name="T22" fmla="*/ 50 w 298"/>
                <a:gd name="T23" fmla="*/ 492 h 492"/>
                <a:gd name="T24" fmla="*/ 62 w 298"/>
                <a:gd name="T25" fmla="*/ 260 h 492"/>
                <a:gd name="T26" fmla="*/ 74 w 298"/>
                <a:gd name="T27" fmla="*/ 395 h 492"/>
                <a:gd name="T28" fmla="*/ 236 w 298"/>
                <a:gd name="T29" fmla="*/ 233 h 492"/>
                <a:gd name="T30" fmla="*/ 224 w 298"/>
                <a:gd name="T31" fmla="*/ 99 h 492"/>
                <a:gd name="T32" fmla="*/ 62 w 298"/>
                <a:gd name="T33" fmla="*/ 260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8" h="492">
                  <a:moveTo>
                    <a:pt x="50" y="492"/>
                  </a:moveTo>
                  <a:cubicBezTo>
                    <a:pt x="46" y="492"/>
                    <a:pt x="43" y="491"/>
                    <a:pt x="40" y="490"/>
                  </a:cubicBezTo>
                  <a:cubicBezTo>
                    <a:pt x="29" y="486"/>
                    <a:pt x="21" y="476"/>
                    <a:pt x="20" y="464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0" y="243"/>
                    <a:pt x="3" y="234"/>
                    <a:pt x="10" y="228"/>
                  </a:cubicBezTo>
                  <a:cubicBezTo>
                    <a:pt x="227" y="11"/>
                    <a:pt x="227" y="11"/>
                    <a:pt x="227" y="11"/>
                  </a:cubicBezTo>
                  <a:cubicBezTo>
                    <a:pt x="235" y="2"/>
                    <a:pt x="248" y="0"/>
                    <a:pt x="259" y="4"/>
                  </a:cubicBezTo>
                  <a:cubicBezTo>
                    <a:pt x="270" y="7"/>
                    <a:pt x="277" y="17"/>
                    <a:pt x="278" y="29"/>
                  </a:cubicBezTo>
                  <a:cubicBezTo>
                    <a:pt x="297" y="242"/>
                    <a:pt x="297" y="242"/>
                    <a:pt x="297" y="242"/>
                  </a:cubicBezTo>
                  <a:cubicBezTo>
                    <a:pt x="298" y="251"/>
                    <a:pt x="295" y="259"/>
                    <a:pt x="289" y="266"/>
                  </a:cubicBezTo>
                  <a:cubicBezTo>
                    <a:pt x="71" y="483"/>
                    <a:pt x="71" y="483"/>
                    <a:pt x="71" y="483"/>
                  </a:cubicBezTo>
                  <a:cubicBezTo>
                    <a:pt x="65" y="489"/>
                    <a:pt x="58" y="492"/>
                    <a:pt x="50" y="492"/>
                  </a:cubicBezTo>
                  <a:close/>
                  <a:moveTo>
                    <a:pt x="62" y="260"/>
                  </a:moveTo>
                  <a:cubicBezTo>
                    <a:pt x="74" y="395"/>
                    <a:pt x="74" y="395"/>
                    <a:pt x="74" y="395"/>
                  </a:cubicBezTo>
                  <a:cubicBezTo>
                    <a:pt x="236" y="233"/>
                    <a:pt x="236" y="233"/>
                    <a:pt x="236" y="233"/>
                  </a:cubicBezTo>
                  <a:cubicBezTo>
                    <a:pt x="224" y="99"/>
                    <a:pt x="224" y="99"/>
                    <a:pt x="224" y="99"/>
                  </a:cubicBezTo>
                  <a:lnTo>
                    <a:pt x="62" y="2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4157663" y="5083175"/>
              <a:ext cx="501650" cy="301625"/>
            </a:xfrm>
            <a:custGeom>
              <a:avLst/>
              <a:gdLst>
                <a:gd name="T0" fmla="*/ 245 w 494"/>
                <a:gd name="T1" fmla="*/ 297 h 297"/>
                <a:gd name="T2" fmla="*/ 242 w 494"/>
                <a:gd name="T3" fmla="*/ 296 h 297"/>
                <a:gd name="T4" fmla="*/ 29 w 494"/>
                <a:gd name="T5" fmla="*/ 278 h 297"/>
                <a:gd name="T6" fmla="*/ 4 w 494"/>
                <a:gd name="T7" fmla="*/ 258 h 297"/>
                <a:gd name="T8" fmla="*/ 11 w 494"/>
                <a:gd name="T9" fmla="*/ 226 h 297"/>
                <a:gd name="T10" fmla="*/ 228 w 494"/>
                <a:gd name="T11" fmla="*/ 9 h 297"/>
                <a:gd name="T12" fmla="*/ 252 w 494"/>
                <a:gd name="T13" fmla="*/ 0 h 297"/>
                <a:gd name="T14" fmla="*/ 464 w 494"/>
                <a:gd name="T15" fmla="*/ 19 h 297"/>
                <a:gd name="T16" fmla="*/ 490 w 494"/>
                <a:gd name="T17" fmla="*/ 39 h 297"/>
                <a:gd name="T18" fmla="*/ 483 w 494"/>
                <a:gd name="T19" fmla="*/ 70 h 297"/>
                <a:gd name="T20" fmla="*/ 266 w 494"/>
                <a:gd name="T21" fmla="*/ 288 h 297"/>
                <a:gd name="T22" fmla="*/ 245 w 494"/>
                <a:gd name="T23" fmla="*/ 297 h 297"/>
                <a:gd name="T24" fmla="*/ 99 w 494"/>
                <a:gd name="T25" fmla="*/ 223 h 297"/>
                <a:gd name="T26" fmla="*/ 233 w 494"/>
                <a:gd name="T27" fmla="*/ 235 h 297"/>
                <a:gd name="T28" fmla="*/ 395 w 494"/>
                <a:gd name="T29" fmla="*/ 73 h 297"/>
                <a:gd name="T30" fmla="*/ 261 w 494"/>
                <a:gd name="T31" fmla="*/ 62 h 297"/>
                <a:gd name="T32" fmla="*/ 99 w 494"/>
                <a:gd name="T33" fmla="*/ 223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4" h="297">
                  <a:moveTo>
                    <a:pt x="245" y="297"/>
                  </a:moveTo>
                  <a:cubicBezTo>
                    <a:pt x="244" y="297"/>
                    <a:pt x="243" y="297"/>
                    <a:pt x="242" y="296"/>
                  </a:cubicBezTo>
                  <a:cubicBezTo>
                    <a:pt x="29" y="278"/>
                    <a:pt x="29" y="278"/>
                    <a:pt x="29" y="278"/>
                  </a:cubicBezTo>
                  <a:cubicBezTo>
                    <a:pt x="18" y="277"/>
                    <a:pt x="8" y="269"/>
                    <a:pt x="4" y="258"/>
                  </a:cubicBezTo>
                  <a:cubicBezTo>
                    <a:pt x="0" y="247"/>
                    <a:pt x="2" y="235"/>
                    <a:pt x="11" y="226"/>
                  </a:cubicBezTo>
                  <a:cubicBezTo>
                    <a:pt x="228" y="9"/>
                    <a:pt x="228" y="9"/>
                    <a:pt x="228" y="9"/>
                  </a:cubicBezTo>
                  <a:cubicBezTo>
                    <a:pt x="234" y="3"/>
                    <a:pt x="243" y="0"/>
                    <a:pt x="252" y="0"/>
                  </a:cubicBezTo>
                  <a:cubicBezTo>
                    <a:pt x="464" y="19"/>
                    <a:pt x="464" y="19"/>
                    <a:pt x="464" y="19"/>
                  </a:cubicBezTo>
                  <a:cubicBezTo>
                    <a:pt x="476" y="20"/>
                    <a:pt x="486" y="28"/>
                    <a:pt x="490" y="39"/>
                  </a:cubicBezTo>
                  <a:cubicBezTo>
                    <a:pt x="494" y="50"/>
                    <a:pt x="491" y="62"/>
                    <a:pt x="483" y="70"/>
                  </a:cubicBezTo>
                  <a:cubicBezTo>
                    <a:pt x="266" y="288"/>
                    <a:pt x="266" y="288"/>
                    <a:pt x="266" y="288"/>
                  </a:cubicBezTo>
                  <a:cubicBezTo>
                    <a:pt x="260" y="293"/>
                    <a:pt x="252" y="297"/>
                    <a:pt x="245" y="297"/>
                  </a:cubicBezTo>
                  <a:close/>
                  <a:moveTo>
                    <a:pt x="99" y="223"/>
                  </a:moveTo>
                  <a:cubicBezTo>
                    <a:pt x="233" y="235"/>
                    <a:pt x="233" y="235"/>
                    <a:pt x="233" y="235"/>
                  </a:cubicBezTo>
                  <a:cubicBezTo>
                    <a:pt x="395" y="73"/>
                    <a:pt x="395" y="73"/>
                    <a:pt x="395" y="73"/>
                  </a:cubicBezTo>
                  <a:cubicBezTo>
                    <a:pt x="261" y="62"/>
                    <a:pt x="261" y="62"/>
                    <a:pt x="261" y="62"/>
                  </a:cubicBezTo>
                  <a:lnTo>
                    <a:pt x="99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18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9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241214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#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3" y="1233487"/>
            <a:ext cx="10558800" cy="4680000"/>
          </a:xfrm>
        </p:spPr>
        <p:txBody>
          <a:bodyPr/>
          <a:lstStyle>
            <a:lvl1pPr marL="457200" marR="0" indent="-457200" algn="just" defTabSz="801688" rtl="0" eaLnBrk="1" fontAlgn="base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p"/>
              <a:defRPr/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xmlns="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目录</a:t>
            </a:r>
            <a:endParaRPr lang="zh-CN" alt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7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9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587388" y="515379"/>
            <a:ext cx="358335" cy="426359"/>
            <a:chOff x="3295650" y="230188"/>
            <a:chExt cx="936625" cy="1114426"/>
          </a:xfrm>
          <a:solidFill>
            <a:schemeClr val="bg1"/>
          </a:solidFill>
        </p:grpSpPr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959225" y="876301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3959225" y="777876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3959225" y="677863"/>
              <a:ext cx="182563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Rectangle 19"/>
            <p:cNvSpPr>
              <a:spLocks noChangeArrowheads="1"/>
            </p:cNvSpPr>
            <p:nvPr/>
          </p:nvSpPr>
          <p:spPr bwMode="auto">
            <a:xfrm>
              <a:off x="3959225" y="582613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3676650" y="1101726"/>
              <a:ext cx="469900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3676650" y="1198563"/>
              <a:ext cx="469900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>
              <a:off x="3590925" y="482601"/>
              <a:ext cx="641350" cy="862013"/>
            </a:xfrm>
            <a:custGeom>
              <a:avLst/>
              <a:gdLst>
                <a:gd name="T0" fmla="*/ 229 w 404"/>
                <a:gd name="T1" fmla="*/ 0 h 543"/>
                <a:gd name="T2" fmla="*/ 229 w 404"/>
                <a:gd name="T3" fmla="*/ 30 h 543"/>
                <a:gd name="T4" fmla="*/ 373 w 404"/>
                <a:gd name="T5" fmla="*/ 30 h 543"/>
                <a:gd name="T6" fmla="*/ 373 w 404"/>
                <a:gd name="T7" fmla="*/ 513 h 543"/>
                <a:gd name="T8" fmla="*/ 33 w 404"/>
                <a:gd name="T9" fmla="*/ 513 h 543"/>
                <a:gd name="T10" fmla="*/ 31 w 404"/>
                <a:gd name="T11" fmla="*/ 387 h 543"/>
                <a:gd name="T12" fmla="*/ 0 w 404"/>
                <a:gd name="T13" fmla="*/ 387 h 543"/>
                <a:gd name="T14" fmla="*/ 0 w 404"/>
                <a:gd name="T15" fmla="*/ 543 h 543"/>
                <a:gd name="T16" fmla="*/ 404 w 404"/>
                <a:gd name="T17" fmla="*/ 543 h 543"/>
                <a:gd name="T18" fmla="*/ 404 w 404"/>
                <a:gd name="T19" fmla="*/ 0 h 543"/>
                <a:gd name="T20" fmla="*/ 229 w 404"/>
                <a:gd name="T21" fmla="*/ 0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" h="543">
                  <a:moveTo>
                    <a:pt x="229" y="0"/>
                  </a:moveTo>
                  <a:lnTo>
                    <a:pt x="229" y="30"/>
                  </a:lnTo>
                  <a:lnTo>
                    <a:pt x="373" y="30"/>
                  </a:lnTo>
                  <a:lnTo>
                    <a:pt x="373" y="513"/>
                  </a:lnTo>
                  <a:lnTo>
                    <a:pt x="33" y="513"/>
                  </a:lnTo>
                  <a:lnTo>
                    <a:pt x="31" y="387"/>
                  </a:lnTo>
                  <a:lnTo>
                    <a:pt x="0" y="387"/>
                  </a:lnTo>
                  <a:lnTo>
                    <a:pt x="0" y="543"/>
                  </a:lnTo>
                  <a:lnTo>
                    <a:pt x="404" y="543"/>
                  </a:lnTo>
                  <a:lnTo>
                    <a:pt x="404" y="0"/>
                  </a:lnTo>
                  <a:lnTo>
                    <a:pt x="2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3959225" y="989013"/>
              <a:ext cx="182563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0" name="Freeform 24"/>
            <p:cNvSpPr>
              <a:spLocks noEditPoints="1"/>
            </p:cNvSpPr>
            <p:nvPr/>
          </p:nvSpPr>
          <p:spPr bwMode="auto">
            <a:xfrm>
              <a:off x="3295650" y="230188"/>
              <a:ext cx="639763" cy="852488"/>
            </a:xfrm>
            <a:custGeom>
              <a:avLst/>
              <a:gdLst>
                <a:gd name="T0" fmla="*/ 403 w 403"/>
                <a:gd name="T1" fmla="*/ 0 h 537"/>
                <a:gd name="T2" fmla="*/ 0 w 403"/>
                <a:gd name="T3" fmla="*/ 0 h 537"/>
                <a:gd name="T4" fmla="*/ 0 w 403"/>
                <a:gd name="T5" fmla="*/ 447 h 537"/>
                <a:gd name="T6" fmla="*/ 92 w 403"/>
                <a:gd name="T7" fmla="*/ 537 h 537"/>
                <a:gd name="T8" fmla="*/ 403 w 403"/>
                <a:gd name="T9" fmla="*/ 537 h 537"/>
                <a:gd name="T10" fmla="*/ 403 w 403"/>
                <a:gd name="T11" fmla="*/ 0 h 537"/>
                <a:gd name="T12" fmla="*/ 373 w 403"/>
                <a:gd name="T13" fmla="*/ 508 h 537"/>
                <a:gd name="T14" fmla="*/ 108 w 403"/>
                <a:gd name="T15" fmla="*/ 508 h 537"/>
                <a:gd name="T16" fmla="*/ 108 w 403"/>
                <a:gd name="T17" fmla="*/ 433 h 537"/>
                <a:gd name="T18" fmla="*/ 30 w 403"/>
                <a:gd name="T19" fmla="*/ 433 h 537"/>
                <a:gd name="T20" fmla="*/ 30 w 403"/>
                <a:gd name="T21" fmla="*/ 31 h 537"/>
                <a:gd name="T22" fmla="*/ 373 w 403"/>
                <a:gd name="T23" fmla="*/ 31 h 537"/>
                <a:gd name="T24" fmla="*/ 373 w 403"/>
                <a:gd name="T25" fmla="*/ 50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3" h="537">
                  <a:moveTo>
                    <a:pt x="403" y="0"/>
                  </a:moveTo>
                  <a:lnTo>
                    <a:pt x="0" y="0"/>
                  </a:lnTo>
                  <a:lnTo>
                    <a:pt x="0" y="447"/>
                  </a:lnTo>
                  <a:lnTo>
                    <a:pt x="92" y="537"/>
                  </a:lnTo>
                  <a:lnTo>
                    <a:pt x="403" y="537"/>
                  </a:lnTo>
                  <a:lnTo>
                    <a:pt x="403" y="0"/>
                  </a:lnTo>
                  <a:close/>
                  <a:moveTo>
                    <a:pt x="373" y="508"/>
                  </a:moveTo>
                  <a:lnTo>
                    <a:pt x="108" y="508"/>
                  </a:lnTo>
                  <a:lnTo>
                    <a:pt x="108" y="433"/>
                  </a:lnTo>
                  <a:lnTo>
                    <a:pt x="30" y="433"/>
                  </a:lnTo>
                  <a:lnTo>
                    <a:pt x="30" y="31"/>
                  </a:lnTo>
                  <a:lnTo>
                    <a:pt x="373" y="31"/>
                  </a:lnTo>
                  <a:lnTo>
                    <a:pt x="373" y="5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1" name="Rectangle 25"/>
            <p:cNvSpPr>
              <a:spLocks noChangeArrowheads="1"/>
            </p:cNvSpPr>
            <p:nvPr/>
          </p:nvSpPr>
          <p:spPr bwMode="auto">
            <a:xfrm>
              <a:off x="3441700" y="376238"/>
              <a:ext cx="176213" cy="3238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>
              <a:off x="3411538" y="755651"/>
              <a:ext cx="438150" cy="460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3670300" y="565151"/>
              <a:ext cx="17938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4" name="Rectangle 28"/>
            <p:cNvSpPr>
              <a:spLocks noChangeArrowheads="1"/>
            </p:cNvSpPr>
            <p:nvPr/>
          </p:nvSpPr>
          <p:spPr bwMode="auto">
            <a:xfrm>
              <a:off x="3670300" y="658813"/>
              <a:ext cx="179388" cy="41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5" name="Rectangle 29"/>
            <p:cNvSpPr>
              <a:spLocks noChangeArrowheads="1"/>
            </p:cNvSpPr>
            <p:nvPr/>
          </p:nvSpPr>
          <p:spPr bwMode="auto">
            <a:xfrm>
              <a:off x="3670300" y="471488"/>
              <a:ext cx="17938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6" name="Rectangle 30"/>
            <p:cNvSpPr>
              <a:spLocks noChangeArrowheads="1"/>
            </p:cNvSpPr>
            <p:nvPr/>
          </p:nvSpPr>
          <p:spPr bwMode="auto">
            <a:xfrm>
              <a:off x="3670300" y="376238"/>
              <a:ext cx="179388" cy="41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3411538" y="842963"/>
              <a:ext cx="43815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29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30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55689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#思考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5" y="1233487"/>
            <a:ext cx="10560049" cy="4680000"/>
          </a:xfrm>
        </p:spPr>
        <p:txBody>
          <a:bodyPr/>
          <a:lstStyle>
            <a:lvl1pPr marL="457200" marR="0" indent="-457200" algn="just" defTabSz="801688" rtl="0" eaLnBrk="1" fontAlgn="base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rgbClr val="808080"/>
              </a:buClr>
              <a:buSzPct val="100000"/>
              <a:buFont typeface="+mj-lt"/>
              <a:buAutoNum type="arabicPeriod"/>
              <a:tabLst/>
              <a:defRPr sz="2000"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 marL="401637" indent="0" algn="just">
              <a:buSzPct val="100000"/>
              <a:buFont typeface="+mj-lt"/>
              <a:buNone/>
              <a:defRPr sz="1800"/>
            </a:lvl2pPr>
            <a:lvl3pPr>
              <a:defRPr/>
            </a:lvl3pPr>
            <a:lvl5pPr>
              <a:buNone/>
              <a:defRPr/>
            </a:lvl5pPr>
          </a:lstStyle>
          <a:p>
            <a:r>
              <a:rPr lang="zh-CN" altLang="en-US" dirty="0"/>
              <a:t>此版式用于思考题</a:t>
            </a:r>
            <a:r>
              <a:rPr lang="en-US" altLang="zh-CN" dirty="0"/>
              <a:t>-201501</a:t>
            </a:r>
            <a:r>
              <a:rPr lang="zh-CN" altLang="en-US" dirty="0"/>
              <a:t>具体格式（序号格式需以模板展示</a:t>
            </a:r>
            <a:r>
              <a:rPr lang="zh-CN" altLang="en-US" dirty="0" smtClean="0"/>
              <a:t>）</a:t>
            </a:r>
            <a:endParaRPr lang="en-US" altLang="zh-CN" dirty="0"/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xmlns="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思考题</a:t>
            </a:r>
          </a:p>
        </p:txBody>
      </p:sp>
      <p:sp>
        <p:nvSpPr>
          <p:cNvPr id="8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9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79376" y="424270"/>
            <a:ext cx="495619" cy="592462"/>
            <a:chOff x="5554662" y="2422526"/>
            <a:chExt cx="690564" cy="825500"/>
          </a:xfrm>
          <a:solidFill>
            <a:schemeClr val="bg1"/>
          </a:solidFill>
        </p:grpSpPr>
        <p:sp>
          <p:nvSpPr>
            <p:cNvPr id="11" name="Freeform 30"/>
            <p:cNvSpPr>
              <a:spLocks/>
            </p:cNvSpPr>
            <p:nvPr/>
          </p:nvSpPr>
          <p:spPr bwMode="auto">
            <a:xfrm>
              <a:off x="5554662" y="2487613"/>
              <a:ext cx="258763" cy="760413"/>
            </a:xfrm>
            <a:custGeom>
              <a:avLst/>
              <a:gdLst>
                <a:gd name="T0" fmla="*/ 233 w 245"/>
                <a:gd name="T1" fmla="*/ 722 h 722"/>
                <a:gd name="T2" fmla="*/ 245 w 245"/>
                <a:gd name="T3" fmla="*/ 710 h 722"/>
                <a:gd name="T4" fmla="*/ 245 w 245"/>
                <a:gd name="T5" fmla="*/ 614 h 722"/>
                <a:gd name="T6" fmla="*/ 187 w 245"/>
                <a:gd name="T7" fmla="*/ 559 h 722"/>
                <a:gd name="T8" fmla="*/ 93 w 245"/>
                <a:gd name="T9" fmla="*/ 499 h 722"/>
                <a:gd name="T10" fmla="*/ 93 w 245"/>
                <a:gd name="T11" fmla="*/ 401 h 722"/>
                <a:gd name="T12" fmla="*/ 82 w 245"/>
                <a:gd name="T13" fmla="*/ 398 h 722"/>
                <a:gd name="T14" fmla="*/ 38 w 245"/>
                <a:gd name="T15" fmla="*/ 381 h 722"/>
                <a:gd name="T16" fmla="*/ 102 w 245"/>
                <a:gd name="T17" fmla="*/ 255 h 722"/>
                <a:gd name="T18" fmla="*/ 106 w 245"/>
                <a:gd name="T19" fmla="*/ 250 h 722"/>
                <a:gd name="T20" fmla="*/ 105 w 245"/>
                <a:gd name="T21" fmla="*/ 244 h 722"/>
                <a:gd name="T22" fmla="*/ 218 w 245"/>
                <a:gd name="T23" fmla="*/ 31 h 722"/>
                <a:gd name="T24" fmla="*/ 225 w 245"/>
                <a:gd name="T25" fmla="*/ 15 h 722"/>
                <a:gd name="T26" fmla="*/ 222 w 245"/>
                <a:gd name="T27" fmla="*/ 9 h 722"/>
                <a:gd name="T28" fmla="*/ 207 w 245"/>
                <a:gd name="T29" fmla="*/ 3 h 722"/>
                <a:gd name="T30" fmla="*/ 86 w 245"/>
                <a:gd name="T31" fmla="*/ 148 h 722"/>
                <a:gd name="T32" fmla="*/ 75 w 245"/>
                <a:gd name="T33" fmla="*/ 240 h 722"/>
                <a:gd name="T34" fmla="*/ 8 w 245"/>
                <a:gd name="T35" fmla="*/ 390 h 722"/>
                <a:gd name="T36" fmla="*/ 8 w 245"/>
                <a:gd name="T37" fmla="*/ 391 h 722"/>
                <a:gd name="T38" fmla="*/ 8 w 245"/>
                <a:gd name="T39" fmla="*/ 393 h 722"/>
                <a:gd name="T40" fmla="*/ 63 w 245"/>
                <a:gd name="T41" fmla="*/ 424 h 722"/>
                <a:gd name="T42" fmla="*/ 63 w 245"/>
                <a:gd name="T43" fmla="*/ 500 h 722"/>
                <a:gd name="T44" fmla="*/ 179 w 245"/>
                <a:gd name="T45" fmla="*/ 588 h 722"/>
                <a:gd name="T46" fmla="*/ 215 w 245"/>
                <a:gd name="T47" fmla="*/ 612 h 722"/>
                <a:gd name="T48" fmla="*/ 215 w 245"/>
                <a:gd name="T49" fmla="*/ 614 h 722"/>
                <a:gd name="T50" fmla="*/ 215 w 245"/>
                <a:gd name="T51" fmla="*/ 710 h 722"/>
                <a:gd name="T52" fmla="*/ 227 w 245"/>
                <a:gd name="T53" fmla="*/ 722 h 722"/>
                <a:gd name="T54" fmla="*/ 233 w 245"/>
                <a:gd name="T55" fmla="*/ 722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45" h="722">
                  <a:moveTo>
                    <a:pt x="233" y="722"/>
                  </a:moveTo>
                  <a:cubicBezTo>
                    <a:pt x="240" y="722"/>
                    <a:pt x="245" y="717"/>
                    <a:pt x="245" y="710"/>
                  </a:cubicBezTo>
                  <a:cubicBezTo>
                    <a:pt x="245" y="614"/>
                    <a:pt x="245" y="614"/>
                    <a:pt x="245" y="614"/>
                  </a:cubicBezTo>
                  <a:cubicBezTo>
                    <a:pt x="245" y="605"/>
                    <a:pt x="242" y="574"/>
                    <a:pt x="187" y="559"/>
                  </a:cubicBezTo>
                  <a:cubicBezTo>
                    <a:pt x="128" y="543"/>
                    <a:pt x="94" y="522"/>
                    <a:pt x="93" y="499"/>
                  </a:cubicBezTo>
                  <a:cubicBezTo>
                    <a:pt x="93" y="401"/>
                    <a:pt x="93" y="401"/>
                    <a:pt x="93" y="401"/>
                  </a:cubicBezTo>
                  <a:cubicBezTo>
                    <a:pt x="82" y="398"/>
                    <a:pt x="82" y="398"/>
                    <a:pt x="82" y="398"/>
                  </a:cubicBezTo>
                  <a:cubicBezTo>
                    <a:pt x="64" y="393"/>
                    <a:pt x="45" y="385"/>
                    <a:pt x="38" y="381"/>
                  </a:cubicBezTo>
                  <a:cubicBezTo>
                    <a:pt x="38" y="369"/>
                    <a:pt x="44" y="325"/>
                    <a:pt x="102" y="255"/>
                  </a:cubicBezTo>
                  <a:cubicBezTo>
                    <a:pt x="106" y="250"/>
                    <a:pt x="106" y="250"/>
                    <a:pt x="106" y="250"/>
                  </a:cubicBezTo>
                  <a:cubicBezTo>
                    <a:pt x="105" y="244"/>
                    <a:pt x="105" y="244"/>
                    <a:pt x="105" y="244"/>
                  </a:cubicBezTo>
                  <a:cubicBezTo>
                    <a:pt x="105" y="237"/>
                    <a:pt x="92" y="92"/>
                    <a:pt x="218" y="31"/>
                  </a:cubicBezTo>
                  <a:cubicBezTo>
                    <a:pt x="224" y="28"/>
                    <a:pt x="227" y="21"/>
                    <a:pt x="225" y="15"/>
                  </a:cubicBezTo>
                  <a:cubicBezTo>
                    <a:pt x="222" y="9"/>
                    <a:pt x="222" y="9"/>
                    <a:pt x="222" y="9"/>
                  </a:cubicBezTo>
                  <a:cubicBezTo>
                    <a:pt x="220" y="3"/>
                    <a:pt x="213" y="0"/>
                    <a:pt x="207" y="3"/>
                  </a:cubicBezTo>
                  <a:cubicBezTo>
                    <a:pt x="147" y="31"/>
                    <a:pt x="105" y="81"/>
                    <a:pt x="86" y="148"/>
                  </a:cubicBezTo>
                  <a:cubicBezTo>
                    <a:pt x="74" y="189"/>
                    <a:pt x="74" y="226"/>
                    <a:pt x="75" y="240"/>
                  </a:cubicBezTo>
                  <a:cubicBezTo>
                    <a:pt x="0" y="333"/>
                    <a:pt x="7" y="385"/>
                    <a:pt x="8" y="390"/>
                  </a:cubicBezTo>
                  <a:cubicBezTo>
                    <a:pt x="8" y="391"/>
                    <a:pt x="8" y="391"/>
                    <a:pt x="8" y="391"/>
                  </a:cubicBezTo>
                  <a:cubicBezTo>
                    <a:pt x="8" y="393"/>
                    <a:pt x="8" y="393"/>
                    <a:pt x="8" y="393"/>
                  </a:cubicBezTo>
                  <a:cubicBezTo>
                    <a:pt x="10" y="397"/>
                    <a:pt x="14" y="409"/>
                    <a:pt x="63" y="424"/>
                  </a:cubicBezTo>
                  <a:cubicBezTo>
                    <a:pt x="63" y="500"/>
                    <a:pt x="63" y="500"/>
                    <a:pt x="63" y="500"/>
                  </a:cubicBezTo>
                  <a:cubicBezTo>
                    <a:pt x="65" y="539"/>
                    <a:pt x="104" y="569"/>
                    <a:pt x="179" y="588"/>
                  </a:cubicBezTo>
                  <a:cubicBezTo>
                    <a:pt x="213" y="597"/>
                    <a:pt x="215" y="611"/>
                    <a:pt x="215" y="612"/>
                  </a:cubicBezTo>
                  <a:cubicBezTo>
                    <a:pt x="215" y="614"/>
                    <a:pt x="215" y="614"/>
                    <a:pt x="215" y="614"/>
                  </a:cubicBezTo>
                  <a:cubicBezTo>
                    <a:pt x="215" y="710"/>
                    <a:pt x="215" y="710"/>
                    <a:pt x="215" y="710"/>
                  </a:cubicBezTo>
                  <a:cubicBezTo>
                    <a:pt x="215" y="717"/>
                    <a:pt x="220" y="722"/>
                    <a:pt x="227" y="722"/>
                  </a:cubicBezTo>
                  <a:lnTo>
                    <a:pt x="233" y="7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2" name="Freeform 31"/>
            <p:cNvSpPr>
              <a:spLocks/>
            </p:cNvSpPr>
            <p:nvPr/>
          </p:nvSpPr>
          <p:spPr bwMode="auto">
            <a:xfrm>
              <a:off x="6029325" y="2752726"/>
              <a:ext cx="169863" cy="495300"/>
            </a:xfrm>
            <a:custGeom>
              <a:avLst/>
              <a:gdLst>
                <a:gd name="T0" fmla="*/ 21 w 162"/>
                <a:gd name="T1" fmla="*/ 470 h 470"/>
                <a:gd name="T2" fmla="*/ 33 w 162"/>
                <a:gd name="T3" fmla="*/ 458 h 470"/>
                <a:gd name="T4" fmla="*/ 33 w 162"/>
                <a:gd name="T5" fmla="*/ 361 h 470"/>
                <a:gd name="T6" fmla="*/ 108 w 162"/>
                <a:gd name="T7" fmla="*/ 168 h 470"/>
                <a:gd name="T8" fmla="*/ 162 w 162"/>
                <a:gd name="T9" fmla="*/ 13 h 470"/>
                <a:gd name="T10" fmla="*/ 151 w 162"/>
                <a:gd name="T11" fmla="*/ 1 h 470"/>
                <a:gd name="T12" fmla="*/ 144 w 162"/>
                <a:gd name="T13" fmla="*/ 0 h 470"/>
                <a:gd name="T14" fmla="*/ 131 w 162"/>
                <a:gd name="T15" fmla="*/ 12 h 470"/>
                <a:gd name="T16" fmla="*/ 84 w 162"/>
                <a:gd name="T17" fmla="*/ 149 h 470"/>
                <a:gd name="T18" fmla="*/ 3 w 162"/>
                <a:gd name="T19" fmla="*/ 362 h 470"/>
                <a:gd name="T20" fmla="*/ 3 w 162"/>
                <a:gd name="T21" fmla="*/ 458 h 470"/>
                <a:gd name="T22" fmla="*/ 15 w 162"/>
                <a:gd name="T23" fmla="*/ 470 h 470"/>
                <a:gd name="T24" fmla="*/ 21 w 162"/>
                <a:gd name="T25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2" h="470">
                  <a:moveTo>
                    <a:pt x="21" y="470"/>
                  </a:moveTo>
                  <a:cubicBezTo>
                    <a:pt x="28" y="470"/>
                    <a:pt x="33" y="465"/>
                    <a:pt x="33" y="458"/>
                  </a:cubicBezTo>
                  <a:cubicBezTo>
                    <a:pt x="33" y="361"/>
                    <a:pt x="33" y="361"/>
                    <a:pt x="33" y="361"/>
                  </a:cubicBezTo>
                  <a:cubicBezTo>
                    <a:pt x="33" y="360"/>
                    <a:pt x="29" y="262"/>
                    <a:pt x="108" y="168"/>
                  </a:cubicBezTo>
                  <a:cubicBezTo>
                    <a:pt x="137" y="133"/>
                    <a:pt x="157" y="75"/>
                    <a:pt x="162" y="13"/>
                  </a:cubicBezTo>
                  <a:cubicBezTo>
                    <a:pt x="162" y="7"/>
                    <a:pt x="157" y="1"/>
                    <a:pt x="151" y="1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38" y="0"/>
                    <a:pt x="132" y="5"/>
                    <a:pt x="131" y="12"/>
                  </a:cubicBezTo>
                  <a:cubicBezTo>
                    <a:pt x="127" y="67"/>
                    <a:pt x="110" y="119"/>
                    <a:pt x="84" y="149"/>
                  </a:cubicBezTo>
                  <a:cubicBezTo>
                    <a:pt x="0" y="249"/>
                    <a:pt x="3" y="353"/>
                    <a:pt x="3" y="362"/>
                  </a:cubicBezTo>
                  <a:cubicBezTo>
                    <a:pt x="3" y="458"/>
                    <a:pt x="3" y="458"/>
                    <a:pt x="3" y="458"/>
                  </a:cubicBezTo>
                  <a:cubicBezTo>
                    <a:pt x="3" y="465"/>
                    <a:pt x="8" y="470"/>
                    <a:pt x="15" y="470"/>
                  </a:cubicBezTo>
                  <a:lnTo>
                    <a:pt x="21" y="4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32"/>
            <p:cNvSpPr>
              <a:spLocks/>
            </p:cNvSpPr>
            <p:nvPr/>
          </p:nvSpPr>
          <p:spPr bwMode="auto">
            <a:xfrm>
              <a:off x="5851525" y="2489201"/>
              <a:ext cx="325437" cy="406401"/>
            </a:xfrm>
            <a:custGeom>
              <a:avLst/>
              <a:gdLst>
                <a:gd name="T0" fmla="*/ 155 w 309"/>
                <a:gd name="T1" fmla="*/ 386 h 386"/>
                <a:gd name="T2" fmla="*/ 189 w 309"/>
                <a:gd name="T3" fmla="*/ 363 h 386"/>
                <a:gd name="T4" fmla="*/ 208 w 309"/>
                <a:gd name="T5" fmla="*/ 363 h 386"/>
                <a:gd name="T6" fmla="*/ 232 w 309"/>
                <a:gd name="T7" fmla="*/ 353 h 386"/>
                <a:gd name="T8" fmla="*/ 242 w 309"/>
                <a:gd name="T9" fmla="*/ 329 h 386"/>
                <a:gd name="T10" fmla="*/ 242 w 309"/>
                <a:gd name="T11" fmla="*/ 308 h 386"/>
                <a:gd name="T12" fmla="*/ 212 w 309"/>
                <a:gd name="T13" fmla="*/ 308 h 386"/>
                <a:gd name="T14" fmla="*/ 212 w 309"/>
                <a:gd name="T15" fmla="*/ 329 h 386"/>
                <a:gd name="T16" fmla="*/ 210 w 309"/>
                <a:gd name="T17" fmla="*/ 332 h 386"/>
                <a:gd name="T18" fmla="*/ 208 w 309"/>
                <a:gd name="T19" fmla="*/ 333 h 386"/>
                <a:gd name="T20" fmla="*/ 162 w 309"/>
                <a:gd name="T21" fmla="*/ 333 h 386"/>
                <a:gd name="T22" fmla="*/ 162 w 309"/>
                <a:gd name="T23" fmla="*/ 348 h 386"/>
                <a:gd name="T24" fmla="*/ 155 w 309"/>
                <a:gd name="T25" fmla="*/ 356 h 386"/>
                <a:gd name="T26" fmla="*/ 147 w 309"/>
                <a:gd name="T27" fmla="*/ 348 h 386"/>
                <a:gd name="T28" fmla="*/ 147 w 309"/>
                <a:gd name="T29" fmla="*/ 333 h 386"/>
                <a:gd name="T30" fmla="*/ 101 w 309"/>
                <a:gd name="T31" fmla="*/ 333 h 386"/>
                <a:gd name="T32" fmla="*/ 98 w 309"/>
                <a:gd name="T33" fmla="*/ 329 h 386"/>
                <a:gd name="T34" fmla="*/ 98 w 309"/>
                <a:gd name="T35" fmla="*/ 266 h 386"/>
                <a:gd name="T36" fmla="*/ 90 w 309"/>
                <a:gd name="T37" fmla="*/ 262 h 386"/>
                <a:gd name="T38" fmla="*/ 30 w 309"/>
                <a:gd name="T39" fmla="*/ 155 h 386"/>
                <a:gd name="T40" fmla="*/ 155 w 309"/>
                <a:gd name="T41" fmla="*/ 31 h 386"/>
                <a:gd name="T42" fmla="*/ 279 w 309"/>
                <a:gd name="T43" fmla="*/ 155 h 386"/>
                <a:gd name="T44" fmla="*/ 222 w 309"/>
                <a:gd name="T45" fmla="*/ 260 h 386"/>
                <a:gd name="T46" fmla="*/ 174 w 309"/>
                <a:gd name="T47" fmla="*/ 259 h 386"/>
                <a:gd name="T48" fmla="*/ 170 w 309"/>
                <a:gd name="T49" fmla="*/ 255 h 386"/>
                <a:gd name="T50" fmla="*/ 170 w 309"/>
                <a:gd name="T51" fmla="*/ 188 h 386"/>
                <a:gd name="T52" fmla="*/ 139 w 309"/>
                <a:gd name="T53" fmla="*/ 188 h 386"/>
                <a:gd name="T54" fmla="*/ 139 w 309"/>
                <a:gd name="T55" fmla="*/ 255 h 386"/>
                <a:gd name="T56" fmla="*/ 174 w 309"/>
                <a:gd name="T57" fmla="*/ 290 h 386"/>
                <a:gd name="T58" fmla="*/ 231 w 309"/>
                <a:gd name="T59" fmla="*/ 290 h 386"/>
                <a:gd name="T60" fmla="*/ 235 w 309"/>
                <a:gd name="T61" fmla="*/ 288 h 386"/>
                <a:gd name="T62" fmla="*/ 309 w 309"/>
                <a:gd name="T63" fmla="*/ 155 h 386"/>
                <a:gd name="T64" fmla="*/ 155 w 309"/>
                <a:gd name="T65" fmla="*/ 0 h 386"/>
                <a:gd name="T66" fmla="*/ 0 w 309"/>
                <a:gd name="T67" fmla="*/ 155 h 386"/>
                <a:gd name="T68" fmla="*/ 67 w 309"/>
                <a:gd name="T69" fmla="*/ 283 h 386"/>
                <a:gd name="T70" fmla="*/ 67 w 309"/>
                <a:gd name="T71" fmla="*/ 329 h 386"/>
                <a:gd name="T72" fmla="*/ 101 w 309"/>
                <a:gd name="T73" fmla="*/ 363 h 386"/>
                <a:gd name="T74" fmla="*/ 120 w 309"/>
                <a:gd name="T75" fmla="*/ 363 h 386"/>
                <a:gd name="T76" fmla="*/ 155 w 309"/>
                <a:gd name="T77" fmla="*/ 386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9" h="386">
                  <a:moveTo>
                    <a:pt x="155" y="386"/>
                  </a:moveTo>
                  <a:cubicBezTo>
                    <a:pt x="170" y="386"/>
                    <a:pt x="184" y="377"/>
                    <a:pt x="189" y="363"/>
                  </a:cubicBezTo>
                  <a:cubicBezTo>
                    <a:pt x="208" y="363"/>
                    <a:pt x="208" y="363"/>
                    <a:pt x="208" y="363"/>
                  </a:cubicBezTo>
                  <a:cubicBezTo>
                    <a:pt x="217" y="363"/>
                    <a:pt x="226" y="360"/>
                    <a:pt x="232" y="353"/>
                  </a:cubicBezTo>
                  <a:cubicBezTo>
                    <a:pt x="238" y="347"/>
                    <a:pt x="242" y="338"/>
                    <a:pt x="242" y="329"/>
                  </a:cubicBezTo>
                  <a:cubicBezTo>
                    <a:pt x="242" y="308"/>
                    <a:pt x="242" y="308"/>
                    <a:pt x="242" y="308"/>
                  </a:cubicBezTo>
                  <a:cubicBezTo>
                    <a:pt x="212" y="308"/>
                    <a:pt x="212" y="308"/>
                    <a:pt x="212" y="308"/>
                  </a:cubicBezTo>
                  <a:cubicBezTo>
                    <a:pt x="212" y="329"/>
                    <a:pt x="212" y="329"/>
                    <a:pt x="212" y="329"/>
                  </a:cubicBezTo>
                  <a:cubicBezTo>
                    <a:pt x="212" y="330"/>
                    <a:pt x="211" y="331"/>
                    <a:pt x="210" y="332"/>
                  </a:cubicBezTo>
                  <a:cubicBezTo>
                    <a:pt x="210" y="332"/>
                    <a:pt x="209" y="333"/>
                    <a:pt x="208" y="333"/>
                  </a:cubicBezTo>
                  <a:cubicBezTo>
                    <a:pt x="162" y="333"/>
                    <a:pt x="162" y="333"/>
                    <a:pt x="162" y="333"/>
                  </a:cubicBezTo>
                  <a:cubicBezTo>
                    <a:pt x="162" y="348"/>
                    <a:pt x="162" y="348"/>
                    <a:pt x="162" y="348"/>
                  </a:cubicBezTo>
                  <a:cubicBezTo>
                    <a:pt x="162" y="352"/>
                    <a:pt x="159" y="356"/>
                    <a:pt x="155" y="356"/>
                  </a:cubicBezTo>
                  <a:cubicBezTo>
                    <a:pt x="150" y="356"/>
                    <a:pt x="147" y="352"/>
                    <a:pt x="147" y="348"/>
                  </a:cubicBezTo>
                  <a:cubicBezTo>
                    <a:pt x="147" y="333"/>
                    <a:pt x="147" y="333"/>
                    <a:pt x="147" y="333"/>
                  </a:cubicBezTo>
                  <a:cubicBezTo>
                    <a:pt x="101" y="333"/>
                    <a:pt x="101" y="333"/>
                    <a:pt x="101" y="333"/>
                  </a:cubicBezTo>
                  <a:cubicBezTo>
                    <a:pt x="99" y="333"/>
                    <a:pt x="98" y="331"/>
                    <a:pt x="98" y="329"/>
                  </a:cubicBezTo>
                  <a:cubicBezTo>
                    <a:pt x="98" y="266"/>
                    <a:pt x="98" y="266"/>
                    <a:pt x="98" y="266"/>
                  </a:cubicBezTo>
                  <a:cubicBezTo>
                    <a:pt x="90" y="262"/>
                    <a:pt x="90" y="262"/>
                    <a:pt x="90" y="262"/>
                  </a:cubicBezTo>
                  <a:cubicBezTo>
                    <a:pt x="53" y="239"/>
                    <a:pt x="30" y="199"/>
                    <a:pt x="30" y="155"/>
                  </a:cubicBezTo>
                  <a:cubicBezTo>
                    <a:pt x="30" y="87"/>
                    <a:pt x="86" y="31"/>
                    <a:pt x="155" y="31"/>
                  </a:cubicBezTo>
                  <a:cubicBezTo>
                    <a:pt x="223" y="31"/>
                    <a:pt x="279" y="87"/>
                    <a:pt x="279" y="155"/>
                  </a:cubicBezTo>
                  <a:cubicBezTo>
                    <a:pt x="279" y="198"/>
                    <a:pt x="258" y="236"/>
                    <a:pt x="222" y="260"/>
                  </a:cubicBezTo>
                  <a:cubicBezTo>
                    <a:pt x="174" y="259"/>
                    <a:pt x="174" y="259"/>
                    <a:pt x="174" y="259"/>
                  </a:cubicBezTo>
                  <a:cubicBezTo>
                    <a:pt x="172" y="259"/>
                    <a:pt x="170" y="258"/>
                    <a:pt x="170" y="255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39" y="188"/>
                    <a:pt x="139" y="188"/>
                    <a:pt x="139" y="188"/>
                  </a:cubicBezTo>
                  <a:cubicBezTo>
                    <a:pt x="139" y="255"/>
                    <a:pt x="139" y="255"/>
                    <a:pt x="139" y="255"/>
                  </a:cubicBezTo>
                  <a:cubicBezTo>
                    <a:pt x="139" y="274"/>
                    <a:pt x="155" y="290"/>
                    <a:pt x="174" y="290"/>
                  </a:cubicBezTo>
                  <a:cubicBezTo>
                    <a:pt x="231" y="290"/>
                    <a:pt x="231" y="290"/>
                    <a:pt x="231" y="290"/>
                  </a:cubicBezTo>
                  <a:cubicBezTo>
                    <a:pt x="235" y="288"/>
                    <a:pt x="235" y="288"/>
                    <a:pt x="235" y="288"/>
                  </a:cubicBezTo>
                  <a:cubicBezTo>
                    <a:pt x="281" y="259"/>
                    <a:pt x="309" y="210"/>
                    <a:pt x="309" y="155"/>
                  </a:cubicBezTo>
                  <a:cubicBezTo>
                    <a:pt x="309" y="70"/>
                    <a:pt x="240" y="0"/>
                    <a:pt x="155" y="0"/>
                  </a:cubicBezTo>
                  <a:cubicBezTo>
                    <a:pt x="69" y="0"/>
                    <a:pt x="0" y="70"/>
                    <a:pt x="0" y="155"/>
                  </a:cubicBezTo>
                  <a:cubicBezTo>
                    <a:pt x="0" y="207"/>
                    <a:pt x="25" y="254"/>
                    <a:pt x="67" y="283"/>
                  </a:cubicBezTo>
                  <a:cubicBezTo>
                    <a:pt x="67" y="329"/>
                    <a:pt x="67" y="329"/>
                    <a:pt x="67" y="329"/>
                  </a:cubicBezTo>
                  <a:cubicBezTo>
                    <a:pt x="67" y="348"/>
                    <a:pt x="83" y="363"/>
                    <a:pt x="101" y="363"/>
                  </a:cubicBezTo>
                  <a:cubicBezTo>
                    <a:pt x="120" y="363"/>
                    <a:pt x="120" y="363"/>
                    <a:pt x="120" y="363"/>
                  </a:cubicBezTo>
                  <a:cubicBezTo>
                    <a:pt x="126" y="377"/>
                    <a:pt x="139" y="386"/>
                    <a:pt x="155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Freeform 33"/>
            <p:cNvSpPr>
              <a:spLocks noEditPoints="1"/>
            </p:cNvSpPr>
            <p:nvPr/>
          </p:nvSpPr>
          <p:spPr bwMode="auto">
            <a:xfrm>
              <a:off x="5956300" y="2597151"/>
              <a:ext cx="114300" cy="114300"/>
            </a:xfrm>
            <a:custGeom>
              <a:avLst/>
              <a:gdLst>
                <a:gd name="T0" fmla="*/ 55 w 109"/>
                <a:gd name="T1" fmla="*/ 108 h 108"/>
                <a:gd name="T2" fmla="*/ 109 w 109"/>
                <a:gd name="T3" fmla="*/ 54 h 108"/>
                <a:gd name="T4" fmla="*/ 55 w 109"/>
                <a:gd name="T5" fmla="*/ 0 h 108"/>
                <a:gd name="T6" fmla="*/ 0 w 109"/>
                <a:gd name="T7" fmla="*/ 54 h 108"/>
                <a:gd name="T8" fmla="*/ 55 w 109"/>
                <a:gd name="T9" fmla="*/ 108 h 108"/>
                <a:gd name="T10" fmla="*/ 55 w 109"/>
                <a:gd name="T11" fmla="*/ 30 h 108"/>
                <a:gd name="T12" fmla="*/ 78 w 109"/>
                <a:gd name="T13" fmla="*/ 54 h 108"/>
                <a:gd name="T14" fmla="*/ 55 w 109"/>
                <a:gd name="T15" fmla="*/ 78 h 108"/>
                <a:gd name="T16" fmla="*/ 31 w 109"/>
                <a:gd name="T17" fmla="*/ 54 h 108"/>
                <a:gd name="T18" fmla="*/ 55 w 109"/>
                <a:gd name="T19" fmla="*/ 3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108">
                  <a:moveTo>
                    <a:pt x="55" y="108"/>
                  </a:moveTo>
                  <a:cubicBezTo>
                    <a:pt x="84" y="108"/>
                    <a:pt x="109" y="84"/>
                    <a:pt x="109" y="54"/>
                  </a:cubicBezTo>
                  <a:cubicBezTo>
                    <a:pt x="109" y="24"/>
                    <a:pt x="84" y="0"/>
                    <a:pt x="55" y="0"/>
                  </a:cubicBezTo>
                  <a:cubicBezTo>
                    <a:pt x="25" y="0"/>
                    <a:pt x="0" y="24"/>
                    <a:pt x="0" y="54"/>
                  </a:cubicBezTo>
                  <a:cubicBezTo>
                    <a:pt x="0" y="84"/>
                    <a:pt x="25" y="108"/>
                    <a:pt x="55" y="108"/>
                  </a:cubicBezTo>
                  <a:close/>
                  <a:moveTo>
                    <a:pt x="55" y="30"/>
                  </a:moveTo>
                  <a:cubicBezTo>
                    <a:pt x="68" y="30"/>
                    <a:pt x="78" y="41"/>
                    <a:pt x="78" y="54"/>
                  </a:cubicBezTo>
                  <a:cubicBezTo>
                    <a:pt x="78" y="67"/>
                    <a:pt x="68" y="78"/>
                    <a:pt x="55" y="78"/>
                  </a:cubicBezTo>
                  <a:cubicBezTo>
                    <a:pt x="41" y="78"/>
                    <a:pt x="31" y="67"/>
                    <a:pt x="31" y="54"/>
                  </a:cubicBezTo>
                  <a:cubicBezTo>
                    <a:pt x="31" y="41"/>
                    <a:pt x="41" y="30"/>
                    <a:pt x="55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Rectangle 34"/>
            <p:cNvSpPr>
              <a:spLocks noChangeArrowheads="1"/>
            </p:cNvSpPr>
            <p:nvPr/>
          </p:nvSpPr>
          <p:spPr bwMode="auto">
            <a:xfrm>
              <a:off x="5997575" y="2422526"/>
              <a:ext cx="333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Freeform 35"/>
            <p:cNvSpPr>
              <a:spLocks/>
            </p:cNvSpPr>
            <p:nvPr/>
          </p:nvSpPr>
          <p:spPr bwMode="auto">
            <a:xfrm>
              <a:off x="6132513" y="2479676"/>
              <a:ext cx="57150" cy="55563"/>
            </a:xfrm>
            <a:custGeom>
              <a:avLst/>
              <a:gdLst>
                <a:gd name="T0" fmla="*/ 14 w 36"/>
                <a:gd name="T1" fmla="*/ 35 h 35"/>
                <a:gd name="T2" fmla="*/ 36 w 36"/>
                <a:gd name="T3" fmla="*/ 14 h 35"/>
                <a:gd name="T4" fmla="*/ 21 w 36"/>
                <a:gd name="T5" fmla="*/ 0 h 35"/>
                <a:gd name="T6" fmla="*/ 0 w 36"/>
                <a:gd name="T7" fmla="*/ 21 h 35"/>
                <a:gd name="T8" fmla="*/ 14 w 36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14" y="35"/>
                  </a:moveTo>
                  <a:lnTo>
                    <a:pt x="36" y="14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14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7" name="Rectangle 36"/>
            <p:cNvSpPr>
              <a:spLocks noChangeArrowheads="1"/>
            </p:cNvSpPr>
            <p:nvPr/>
          </p:nvSpPr>
          <p:spPr bwMode="auto">
            <a:xfrm>
              <a:off x="6196013" y="2638426"/>
              <a:ext cx="49213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8" name="Rectangle 37"/>
            <p:cNvSpPr>
              <a:spLocks noChangeArrowheads="1"/>
            </p:cNvSpPr>
            <p:nvPr/>
          </p:nvSpPr>
          <p:spPr bwMode="auto">
            <a:xfrm>
              <a:off x="5783263" y="2638426"/>
              <a:ext cx="47625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9" name="Freeform 38"/>
            <p:cNvSpPr>
              <a:spLocks/>
            </p:cNvSpPr>
            <p:nvPr/>
          </p:nvSpPr>
          <p:spPr bwMode="auto">
            <a:xfrm>
              <a:off x="5840413" y="2479676"/>
              <a:ext cx="55563" cy="55563"/>
            </a:xfrm>
            <a:custGeom>
              <a:avLst/>
              <a:gdLst>
                <a:gd name="T0" fmla="*/ 21 w 35"/>
                <a:gd name="T1" fmla="*/ 35 h 35"/>
                <a:gd name="T2" fmla="*/ 35 w 35"/>
                <a:gd name="T3" fmla="*/ 21 h 35"/>
                <a:gd name="T4" fmla="*/ 14 w 35"/>
                <a:gd name="T5" fmla="*/ 0 h 35"/>
                <a:gd name="T6" fmla="*/ 0 w 35"/>
                <a:gd name="T7" fmla="*/ 14 h 35"/>
                <a:gd name="T8" fmla="*/ 21 w 35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21" y="35"/>
                  </a:moveTo>
                  <a:lnTo>
                    <a:pt x="35" y="21"/>
                  </a:lnTo>
                  <a:lnTo>
                    <a:pt x="14" y="0"/>
                  </a:lnTo>
                  <a:lnTo>
                    <a:pt x="0" y="14"/>
                  </a:lnTo>
                  <a:lnTo>
                    <a:pt x="21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0" name="Freeform 39"/>
            <p:cNvSpPr>
              <a:spLocks/>
            </p:cNvSpPr>
            <p:nvPr/>
          </p:nvSpPr>
          <p:spPr bwMode="auto">
            <a:xfrm>
              <a:off x="5913438" y="2433638"/>
              <a:ext cx="47625" cy="55563"/>
            </a:xfrm>
            <a:custGeom>
              <a:avLst/>
              <a:gdLst>
                <a:gd name="T0" fmla="*/ 11 w 30"/>
                <a:gd name="T1" fmla="*/ 35 h 35"/>
                <a:gd name="T2" fmla="*/ 30 w 30"/>
                <a:gd name="T3" fmla="*/ 28 h 35"/>
                <a:gd name="T4" fmla="*/ 19 w 30"/>
                <a:gd name="T5" fmla="*/ 0 h 35"/>
                <a:gd name="T6" fmla="*/ 0 w 30"/>
                <a:gd name="T7" fmla="*/ 7 h 35"/>
                <a:gd name="T8" fmla="*/ 11 w 30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5">
                  <a:moveTo>
                    <a:pt x="11" y="35"/>
                  </a:moveTo>
                  <a:lnTo>
                    <a:pt x="30" y="28"/>
                  </a:lnTo>
                  <a:lnTo>
                    <a:pt x="19" y="0"/>
                  </a:lnTo>
                  <a:lnTo>
                    <a:pt x="0" y="7"/>
                  </a:lnTo>
                  <a:lnTo>
                    <a:pt x="11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1" name="Freeform 40"/>
            <p:cNvSpPr>
              <a:spLocks/>
            </p:cNvSpPr>
            <p:nvPr/>
          </p:nvSpPr>
          <p:spPr bwMode="auto">
            <a:xfrm>
              <a:off x="6070600" y="2435226"/>
              <a:ext cx="49213" cy="57150"/>
            </a:xfrm>
            <a:custGeom>
              <a:avLst/>
              <a:gdLst>
                <a:gd name="T0" fmla="*/ 19 w 31"/>
                <a:gd name="T1" fmla="*/ 36 h 36"/>
                <a:gd name="T2" fmla="*/ 31 w 31"/>
                <a:gd name="T3" fmla="*/ 8 h 36"/>
                <a:gd name="T4" fmla="*/ 12 w 31"/>
                <a:gd name="T5" fmla="*/ 0 h 36"/>
                <a:gd name="T6" fmla="*/ 0 w 31"/>
                <a:gd name="T7" fmla="*/ 28 h 36"/>
                <a:gd name="T8" fmla="*/ 19 w 31"/>
                <a:gd name="T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6">
                  <a:moveTo>
                    <a:pt x="19" y="36"/>
                  </a:moveTo>
                  <a:lnTo>
                    <a:pt x="31" y="8"/>
                  </a:lnTo>
                  <a:lnTo>
                    <a:pt x="12" y="0"/>
                  </a:lnTo>
                  <a:lnTo>
                    <a:pt x="0" y="28"/>
                  </a:lnTo>
                  <a:lnTo>
                    <a:pt x="19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2" name="Freeform 41"/>
            <p:cNvSpPr>
              <a:spLocks/>
            </p:cNvSpPr>
            <p:nvPr/>
          </p:nvSpPr>
          <p:spPr bwMode="auto">
            <a:xfrm>
              <a:off x="6176963" y="2554288"/>
              <a:ext cx="57150" cy="47625"/>
            </a:xfrm>
            <a:custGeom>
              <a:avLst/>
              <a:gdLst>
                <a:gd name="T0" fmla="*/ 8 w 36"/>
                <a:gd name="T1" fmla="*/ 30 h 30"/>
                <a:gd name="T2" fmla="*/ 36 w 36"/>
                <a:gd name="T3" fmla="*/ 18 h 30"/>
                <a:gd name="T4" fmla="*/ 29 w 36"/>
                <a:gd name="T5" fmla="*/ 0 h 30"/>
                <a:gd name="T6" fmla="*/ 0 w 36"/>
                <a:gd name="T7" fmla="*/ 11 h 30"/>
                <a:gd name="T8" fmla="*/ 8 w 3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0">
                  <a:moveTo>
                    <a:pt x="8" y="30"/>
                  </a:moveTo>
                  <a:lnTo>
                    <a:pt x="36" y="18"/>
                  </a:lnTo>
                  <a:lnTo>
                    <a:pt x="29" y="0"/>
                  </a:lnTo>
                  <a:lnTo>
                    <a:pt x="0" y="11"/>
                  </a:lnTo>
                  <a:lnTo>
                    <a:pt x="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3" name="Freeform 42"/>
            <p:cNvSpPr>
              <a:spLocks/>
            </p:cNvSpPr>
            <p:nvPr/>
          </p:nvSpPr>
          <p:spPr bwMode="auto">
            <a:xfrm>
              <a:off x="5795963" y="2547938"/>
              <a:ext cx="57150" cy="47625"/>
            </a:xfrm>
            <a:custGeom>
              <a:avLst/>
              <a:gdLst>
                <a:gd name="T0" fmla="*/ 28 w 36"/>
                <a:gd name="T1" fmla="*/ 30 h 30"/>
                <a:gd name="T2" fmla="*/ 36 w 36"/>
                <a:gd name="T3" fmla="*/ 12 h 30"/>
                <a:gd name="T4" fmla="*/ 8 w 36"/>
                <a:gd name="T5" fmla="*/ 0 h 30"/>
                <a:gd name="T6" fmla="*/ 0 w 36"/>
                <a:gd name="T7" fmla="*/ 18 h 30"/>
                <a:gd name="T8" fmla="*/ 28 w 3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0">
                  <a:moveTo>
                    <a:pt x="28" y="30"/>
                  </a:moveTo>
                  <a:lnTo>
                    <a:pt x="36" y="12"/>
                  </a:lnTo>
                  <a:lnTo>
                    <a:pt x="8" y="0"/>
                  </a:lnTo>
                  <a:lnTo>
                    <a:pt x="0" y="18"/>
                  </a:lnTo>
                  <a:lnTo>
                    <a:pt x="2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25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26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40608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#本章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>
            <a:extLst>
              <a:ext uri="{FF2B5EF4-FFF2-40B4-BE49-F238E27FC236}">
                <a16:creationId xmlns:a16="http://schemas.microsoft.com/office/drawing/2014/main" xmlns="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2016224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本章总结</a:t>
            </a:r>
            <a:endParaRPr lang="zh-CN" alt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0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515380" y="490848"/>
            <a:ext cx="470694" cy="475421"/>
            <a:chOff x="5540375" y="2868613"/>
            <a:chExt cx="1106488" cy="1117600"/>
          </a:xfrm>
          <a:solidFill>
            <a:schemeClr val="bg1"/>
          </a:solidFill>
        </p:grpSpPr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5970588" y="3251201"/>
              <a:ext cx="676275" cy="517525"/>
            </a:xfrm>
            <a:custGeom>
              <a:avLst/>
              <a:gdLst>
                <a:gd name="T0" fmla="*/ 40 w 180"/>
                <a:gd name="T1" fmla="*/ 42 h 138"/>
                <a:gd name="T2" fmla="*/ 27 w 180"/>
                <a:gd name="T3" fmla="*/ 42 h 138"/>
                <a:gd name="T4" fmla="*/ 3 w 180"/>
                <a:gd name="T5" fmla="*/ 66 h 138"/>
                <a:gd name="T6" fmla="*/ 3 w 180"/>
                <a:gd name="T7" fmla="*/ 79 h 138"/>
                <a:gd name="T8" fmla="*/ 59 w 180"/>
                <a:gd name="T9" fmla="*/ 135 h 138"/>
                <a:gd name="T10" fmla="*/ 72 w 180"/>
                <a:gd name="T11" fmla="*/ 135 h 138"/>
                <a:gd name="T12" fmla="*/ 176 w 180"/>
                <a:gd name="T13" fmla="*/ 31 h 138"/>
                <a:gd name="T14" fmla="*/ 176 w 180"/>
                <a:gd name="T15" fmla="*/ 18 h 138"/>
                <a:gd name="T16" fmla="*/ 162 w 180"/>
                <a:gd name="T17" fmla="*/ 4 h 138"/>
                <a:gd name="T18" fmla="*/ 149 w 180"/>
                <a:gd name="T19" fmla="*/ 3 h 138"/>
                <a:gd name="T20" fmla="*/ 74 w 180"/>
                <a:gd name="T21" fmla="*/ 66 h 138"/>
                <a:gd name="T22" fmla="*/ 60 w 180"/>
                <a:gd name="T23" fmla="*/ 65 h 138"/>
                <a:gd name="T24" fmla="*/ 40 w 180"/>
                <a:gd name="T25" fmla="*/ 4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0" h="138">
                  <a:moveTo>
                    <a:pt x="40" y="42"/>
                  </a:moveTo>
                  <a:cubicBezTo>
                    <a:pt x="36" y="39"/>
                    <a:pt x="30" y="38"/>
                    <a:pt x="27" y="42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0" y="69"/>
                    <a:pt x="0" y="75"/>
                    <a:pt x="3" y="79"/>
                  </a:cubicBezTo>
                  <a:cubicBezTo>
                    <a:pt x="59" y="135"/>
                    <a:pt x="59" y="135"/>
                    <a:pt x="59" y="135"/>
                  </a:cubicBezTo>
                  <a:cubicBezTo>
                    <a:pt x="63" y="138"/>
                    <a:pt x="69" y="138"/>
                    <a:pt x="72" y="135"/>
                  </a:cubicBezTo>
                  <a:cubicBezTo>
                    <a:pt x="176" y="31"/>
                    <a:pt x="176" y="31"/>
                    <a:pt x="176" y="31"/>
                  </a:cubicBezTo>
                  <a:cubicBezTo>
                    <a:pt x="179" y="27"/>
                    <a:pt x="180" y="21"/>
                    <a:pt x="176" y="18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9" y="0"/>
                    <a:pt x="153" y="0"/>
                    <a:pt x="149" y="3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70" y="69"/>
                    <a:pt x="64" y="68"/>
                    <a:pt x="60" y="65"/>
                  </a:cubicBezTo>
                  <a:lnTo>
                    <a:pt x="40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5540375" y="2868613"/>
              <a:ext cx="941388" cy="1117600"/>
            </a:xfrm>
            <a:custGeom>
              <a:avLst/>
              <a:gdLst>
                <a:gd name="T0" fmla="*/ 233 w 251"/>
                <a:gd name="T1" fmla="*/ 279 h 298"/>
                <a:gd name="T2" fmla="*/ 19 w 251"/>
                <a:gd name="T3" fmla="*/ 279 h 298"/>
                <a:gd name="T4" fmla="*/ 19 w 251"/>
                <a:gd name="T5" fmla="*/ 38 h 298"/>
                <a:gd name="T6" fmla="*/ 44 w 251"/>
                <a:gd name="T7" fmla="*/ 38 h 298"/>
                <a:gd name="T8" fmla="*/ 44 w 251"/>
                <a:gd name="T9" fmla="*/ 47 h 298"/>
                <a:gd name="T10" fmla="*/ 54 w 251"/>
                <a:gd name="T11" fmla="*/ 57 h 298"/>
                <a:gd name="T12" fmla="*/ 56 w 251"/>
                <a:gd name="T13" fmla="*/ 57 h 298"/>
                <a:gd name="T14" fmla="*/ 65 w 251"/>
                <a:gd name="T15" fmla="*/ 47 h 298"/>
                <a:gd name="T16" fmla="*/ 65 w 251"/>
                <a:gd name="T17" fmla="*/ 38 h 298"/>
                <a:gd name="T18" fmla="*/ 92 w 251"/>
                <a:gd name="T19" fmla="*/ 38 h 298"/>
                <a:gd name="T20" fmla="*/ 92 w 251"/>
                <a:gd name="T21" fmla="*/ 47 h 298"/>
                <a:gd name="T22" fmla="*/ 102 w 251"/>
                <a:gd name="T23" fmla="*/ 57 h 298"/>
                <a:gd name="T24" fmla="*/ 104 w 251"/>
                <a:gd name="T25" fmla="*/ 57 h 298"/>
                <a:gd name="T26" fmla="*/ 113 w 251"/>
                <a:gd name="T27" fmla="*/ 47 h 298"/>
                <a:gd name="T28" fmla="*/ 113 w 251"/>
                <a:gd name="T29" fmla="*/ 38 h 298"/>
                <a:gd name="T30" fmla="*/ 140 w 251"/>
                <a:gd name="T31" fmla="*/ 38 h 298"/>
                <a:gd name="T32" fmla="*/ 140 w 251"/>
                <a:gd name="T33" fmla="*/ 47 h 298"/>
                <a:gd name="T34" fmla="*/ 150 w 251"/>
                <a:gd name="T35" fmla="*/ 57 h 298"/>
                <a:gd name="T36" fmla="*/ 152 w 251"/>
                <a:gd name="T37" fmla="*/ 57 h 298"/>
                <a:gd name="T38" fmla="*/ 161 w 251"/>
                <a:gd name="T39" fmla="*/ 47 h 298"/>
                <a:gd name="T40" fmla="*/ 161 w 251"/>
                <a:gd name="T41" fmla="*/ 38 h 298"/>
                <a:gd name="T42" fmla="*/ 189 w 251"/>
                <a:gd name="T43" fmla="*/ 38 h 298"/>
                <a:gd name="T44" fmla="*/ 189 w 251"/>
                <a:gd name="T45" fmla="*/ 47 h 298"/>
                <a:gd name="T46" fmla="*/ 198 w 251"/>
                <a:gd name="T47" fmla="*/ 57 h 298"/>
                <a:gd name="T48" fmla="*/ 200 w 251"/>
                <a:gd name="T49" fmla="*/ 57 h 298"/>
                <a:gd name="T50" fmla="*/ 210 w 251"/>
                <a:gd name="T51" fmla="*/ 47 h 298"/>
                <a:gd name="T52" fmla="*/ 210 w 251"/>
                <a:gd name="T53" fmla="*/ 38 h 298"/>
                <a:gd name="T54" fmla="*/ 215 w 251"/>
                <a:gd name="T55" fmla="*/ 38 h 298"/>
                <a:gd name="T56" fmla="*/ 233 w 251"/>
                <a:gd name="T57" fmla="*/ 55 h 298"/>
                <a:gd name="T58" fmla="*/ 233 w 251"/>
                <a:gd name="T59" fmla="*/ 114 h 298"/>
                <a:gd name="T60" fmla="*/ 251 w 251"/>
                <a:gd name="T61" fmla="*/ 98 h 298"/>
                <a:gd name="T62" fmla="*/ 251 w 251"/>
                <a:gd name="T63" fmla="*/ 47 h 298"/>
                <a:gd name="T64" fmla="*/ 223 w 251"/>
                <a:gd name="T65" fmla="*/ 19 h 298"/>
                <a:gd name="T66" fmla="*/ 210 w 251"/>
                <a:gd name="T67" fmla="*/ 19 h 298"/>
                <a:gd name="T68" fmla="*/ 210 w 251"/>
                <a:gd name="T69" fmla="*/ 10 h 298"/>
                <a:gd name="T70" fmla="*/ 200 w 251"/>
                <a:gd name="T71" fmla="*/ 0 h 298"/>
                <a:gd name="T72" fmla="*/ 198 w 251"/>
                <a:gd name="T73" fmla="*/ 0 h 298"/>
                <a:gd name="T74" fmla="*/ 189 w 251"/>
                <a:gd name="T75" fmla="*/ 10 h 298"/>
                <a:gd name="T76" fmla="*/ 189 w 251"/>
                <a:gd name="T77" fmla="*/ 19 h 298"/>
                <a:gd name="T78" fmla="*/ 161 w 251"/>
                <a:gd name="T79" fmla="*/ 19 h 298"/>
                <a:gd name="T80" fmla="*/ 161 w 251"/>
                <a:gd name="T81" fmla="*/ 10 h 298"/>
                <a:gd name="T82" fmla="*/ 152 w 251"/>
                <a:gd name="T83" fmla="*/ 0 h 298"/>
                <a:gd name="T84" fmla="*/ 150 w 251"/>
                <a:gd name="T85" fmla="*/ 0 h 298"/>
                <a:gd name="T86" fmla="*/ 140 w 251"/>
                <a:gd name="T87" fmla="*/ 10 h 298"/>
                <a:gd name="T88" fmla="*/ 140 w 251"/>
                <a:gd name="T89" fmla="*/ 19 h 298"/>
                <a:gd name="T90" fmla="*/ 113 w 251"/>
                <a:gd name="T91" fmla="*/ 19 h 298"/>
                <a:gd name="T92" fmla="*/ 113 w 251"/>
                <a:gd name="T93" fmla="*/ 10 h 298"/>
                <a:gd name="T94" fmla="*/ 104 w 251"/>
                <a:gd name="T95" fmla="*/ 0 h 298"/>
                <a:gd name="T96" fmla="*/ 102 w 251"/>
                <a:gd name="T97" fmla="*/ 0 h 298"/>
                <a:gd name="T98" fmla="*/ 92 w 251"/>
                <a:gd name="T99" fmla="*/ 10 h 298"/>
                <a:gd name="T100" fmla="*/ 92 w 251"/>
                <a:gd name="T101" fmla="*/ 19 h 298"/>
                <a:gd name="T102" fmla="*/ 65 w 251"/>
                <a:gd name="T103" fmla="*/ 19 h 298"/>
                <a:gd name="T104" fmla="*/ 65 w 251"/>
                <a:gd name="T105" fmla="*/ 10 h 298"/>
                <a:gd name="T106" fmla="*/ 56 w 251"/>
                <a:gd name="T107" fmla="*/ 0 h 298"/>
                <a:gd name="T108" fmla="*/ 54 w 251"/>
                <a:gd name="T109" fmla="*/ 0 h 298"/>
                <a:gd name="T110" fmla="*/ 44 w 251"/>
                <a:gd name="T111" fmla="*/ 10 h 298"/>
                <a:gd name="T112" fmla="*/ 44 w 251"/>
                <a:gd name="T113" fmla="*/ 19 h 298"/>
                <a:gd name="T114" fmla="*/ 0 w 251"/>
                <a:gd name="T115" fmla="*/ 19 h 298"/>
                <a:gd name="T116" fmla="*/ 0 w 251"/>
                <a:gd name="T117" fmla="*/ 298 h 298"/>
                <a:gd name="T118" fmla="*/ 251 w 251"/>
                <a:gd name="T119" fmla="*/ 298 h 298"/>
                <a:gd name="T120" fmla="*/ 251 w 251"/>
                <a:gd name="T121" fmla="*/ 199 h 298"/>
                <a:gd name="T122" fmla="*/ 233 w 251"/>
                <a:gd name="T123" fmla="*/ 218 h 298"/>
                <a:gd name="T124" fmla="*/ 233 w 251"/>
                <a:gd name="T125" fmla="*/ 27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298">
                  <a:moveTo>
                    <a:pt x="233" y="279"/>
                  </a:moveTo>
                  <a:cubicBezTo>
                    <a:pt x="19" y="279"/>
                    <a:pt x="19" y="279"/>
                    <a:pt x="19" y="279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44" y="38"/>
                    <a:pt x="44" y="38"/>
                    <a:pt x="44" y="38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4" y="52"/>
                    <a:pt x="48" y="57"/>
                    <a:pt x="54" y="57"/>
                  </a:cubicBezTo>
                  <a:cubicBezTo>
                    <a:pt x="56" y="57"/>
                    <a:pt x="56" y="57"/>
                    <a:pt x="56" y="57"/>
                  </a:cubicBezTo>
                  <a:cubicBezTo>
                    <a:pt x="61" y="57"/>
                    <a:pt x="65" y="52"/>
                    <a:pt x="65" y="47"/>
                  </a:cubicBezTo>
                  <a:cubicBezTo>
                    <a:pt x="65" y="38"/>
                    <a:pt x="65" y="38"/>
                    <a:pt x="65" y="38"/>
                  </a:cubicBezTo>
                  <a:cubicBezTo>
                    <a:pt x="92" y="38"/>
                    <a:pt x="92" y="38"/>
                    <a:pt x="92" y="38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92" y="52"/>
                    <a:pt x="97" y="57"/>
                    <a:pt x="102" y="57"/>
                  </a:cubicBezTo>
                  <a:cubicBezTo>
                    <a:pt x="104" y="57"/>
                    <a:pt x="104" y="57"/>
                    <a:pt x="104" y="57"/>
                  </a:cubicBezTo>
                  <a:cubicBezTo>
                    <a:pt x="109" y="57"/>
                    <a:pt x="113" y="52"/>
                    <a:pt x="113" y="47"/>
                  </a:cubicBezTo>
                  <a:cubicBezTo>
                    <a:pt x="113" y="38"/>
                    <a:pt x="113" y="38"/>
                    <a:pt x="113" y="38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47"/>
                    <a:pt x="140" y="47"/>
                    <a:pt x="140" y="47"/>
                  </a:cubicBezTo>
                  <a:cubicBezTo>
                    <a:pt x="140" y="52"/>
                    <a:pt x="145" y="57"/>
                    <a:pt x="150" y="57"/>
                  </a:cubicBezTo>
                  <a:cubicBezTo>
                    <a:pt x="152" y="57"/>
                    <a:pt x="152" y="57"/>
                    <a:pt x="152" y="57"/>
                  </a:cubicBezTo>
                  <a:cubicBezTo>
                    <a:pt x="157" y="57"/>
                    <a:pt x="161" y="52"/>
                    <a:pt x="161" y="47"/>
                  </a:cubicBezTo>
                  <a:cubicBezTo>
                    <a:pt x="161" y="38"/>
                    <a:pt x="161" y="38"/>
                    <a:pt x="161" y="38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89" y="47"/>
                    <a:pt x="189" y="47"/>
                    <a:pt x="189" y="47"/>
                  </a:cubicBezTo>
                  <a:cubicBezTo>
                    <a:pt x="189" y="52"/>
                    <a:pt x="193" y="57"/>
                    <a:pt x="198" y="57"/>
                  </a:cubicBezTo>
                  <a:cubicBezTo>
                    <a:pt x="200" y="57"/>
                    <a:pt x="200" y="57"/>
                    <a:pt x="200" y="57"/>
                  </a:cubicBezTo>
                  <a:cubicBezTo>
                    <a:pt x="205" y="57"/>
                    <a:pt x="210" y="52"/>
                    <a:pt x="210" y="47"/>
                  </a:cubicBezTo>
                  <a:cubicBezTo>
                    <a:pt x="210" y="38"/>
                    <a:pt x="210" y="38"/>
                    <a:pt x="210" y="38"/>
                  </a:cubicBezTo>
                  <a:cubicBezTo>
                    <a:pt x="215" y="38"/>
                    <a:pt x="215" y="38"/>
                    <a:pt x="215" y="38"/>
                  </a:cubicBezTo>
                  <a:cubicBezTo>
                    <a:pt x="233" y="55"/>
                    <a:pt x="233" y="55"/>
                    <a:pt x="233" y="55"/>
                  </a:cubicBezTo>
                  <a:cubicBezTo>
                    <a:pt x="233" y="114"/>
                    <a:pt x="233" y="114"/>
                    <a:pt x="233" y="114"/>
                  </a:cubicBezTo>
                  <a:cubicBezTo>
                    <a:pt x="251" y="98"/>
                    <a:pt x="251" y="98"/>
                    <a:pt x="251" y="98"/>
                  </a:cubicBezTo>
                  <a:cubicBezTo>
                    <a:pt x="251" y="47"/>
                    <a:pt x="251" y="47"/>
                    <a:pt x="251" y="47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210" y="19"/>
                    <a:pt x="210" y="19"/>
                    <a:pt x="210" y="19"/>
                  </a:cubicBezTo>
                  <a:cubicBezTo>
                    <a:pt x="210" y="10"/>
                    <a:pt x="210" y="10"/>
                    <a:pt x="210" y="10"/>
                  </a:cubicBezTo>
                  <a:cubicBezTo>
                    <a:pt x="210" y="4"/>
                    <a:pt x="205" y="0"/>
                    <a:pt x="200" y="0"/>
                  </a:cubicBezTo>
                  <a:cubicBezTo>
                    <a:pt x="198" y="0"/>
                    <a:pt x="198" y="0"/>
                    <a:pt x="198" y="0"/>
                  </a:cubicBezTo>
                  <a:cubicBezTo>
                    <a:pt x="193" y="0"/>
                    <a:pt x="189" y="4"/>
                    <a:pt x="189" y="10"/>
                  </a:cubicBezTo>
                  <a:cubicBezTo>
                    <a:pt x="189" y="19"/>
                    <a:pt x="189" y="19"/>
                    <a:pt x="189" y="19"/>
                  </a:cubicBezTo>
                  <a:cubicBezTo>
                    <a:pt x="161" y="19"/>
                    <a:pt x="161" y="19"/>
                    <a:pt x="161" y="19"/>
                  </a:cubicBezTo>
                  <a:cubicBezTo>
                    <a:pt x="161" y="10"/>
                    <a:pt x="161" y="10"/>
                    <a:pt x="161" y="10"/>
                  </a:cubicBezTo>
                  <a:cubicBezTo>
                    <a:pt x="161" y="4"/>
                    <a:pt x="157" y="0"/>
                    <a:pt x="152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45" y="0"/>
                    <a:pt x="140" y="4"/>
                    <a:pt x="140" y="10"/>
                  </a:cubicBezTo>
                  <a:cubicBezTo>
                    <a:pt x="140" y="19"/>
                    <a:pt x="140" y="19"/>
                    <a:pt x="140" y="19"/>
                  </a:cubicBezTo>
                  <a:cubicBezTo>
                    <a:pt x="113" y="19"/>
                    <a:pt x="113" y="19"/>
                    <a:pt x="113" y="1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3" y="4"/>
                    <a:pt x="109" y="0"/>
                    <a:pt x="104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97" y="0"/>
                    <a:pt x="92" y="4"/>
                    <a:pt x="92" y="10"/>
                  </a:cubicBezTo>
                  <a:cubicBezTo>
                    <a:pt x="92" y="19"/>
                    <a:pt x="92" y="19"/>
                    <a:pt x="92" y="19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4"/>
                    <a:pt x="61" y="0"/>
                    <a:pt x="5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48" y="0"/>
                    <a:pt x="44" y="4"/>
                    <a:pt x="44" y="10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251" y="298"/>
                    <a:pt x="251" y="298"/>
                    <a:pt x="251" y="298"/>
                  </a:cubicBezTo>
                  <a:cubicBezTo>
                    <a:pt x="251" y="199"/>
                    <a:pt x="251" y="199"/>
                    <a:pt x="251" y="199"/>
                  </a:cubicBezTo>
                  <a:cubicBezTo>
                    <a:pt x="233" y="218"/>
                    <a:pt x="233" y="218"/>
                    <a:pt x="233" y="218"/>
                  </a:cubicBezTo>
                  <a:lnTo>
                    <a:pt x="233" y="2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14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911424" y="1232756"/>
            <a:ext cx="10560049" cy="4680000"/>
          </a:xfrm>
        </p:spPr>
        <p:txBody>
          <a:bodyPr/>
          <a:lstStyle>
            <a:lvl1pPr algn="just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2pPr>
            <a:lvl3pPr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3pPr>
            <a:lvl4pPr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4pPr>
            <a:lvl5pPr>
              <a:buNone/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216451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47831789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EC310A-3496-465B-B3B3-E700BDA8494A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CDD188-B841-4F2D-B0DD-37F672EC7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256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#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1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2" name="Freeform 12"/>
          <p:cNvSpPr>
            <a:spLocks noEditPoints="1"/>
          </p:cNvSpPr>
          <p:nvPr userDrawn="1"/>
        </p:nvSpPr>
        <p:spPr bwMode="auto">
          <a:xfrm>
            <a:off x="479376" y="474075"/>
            <a:ext cx="508162" cy="508967"/>
          </a:xfrm>
          <a:custGeom>
            <a:avLst/>
            <a:gdLst>
              <a:gd name="T0" fmla="*/ 1433 w 2867"/>
              <a:gd name="T1" fmla="*/ 0 h 2867"/>
              <a:gd name="T2" fmla="*/ 0 w 2867"/>
              <a:gd name="T3" fmla="*/ 1433 h 2867"/>
              <a:gd name="T4" fmla="*/ 1433 w 2867"/>
              <a:gd name="T5" fmla="*/ 2867 h 2867"/>
              <a:gd name="T6" fmla="*/ 2867 w 2867"/>
              <a:gd name="T7" fmla="*/ 1433 h 2867"/>
              <a:gd name="T8" fmla="*/ 1433 w 2867"/>
              <a:gd name="T9" fmla="*/ 0 h 2867"/>
              <a:gd name="T10" fmla="*/ 1433 w 2867"/>
              <a:gd name="T11" fmla="*/ 2662 h 2867"/>
              <a:gd name="T12" fmla="*/ 205 w 2867"/>
              <a:gd name="T13" fmla="*/ 1433 h 2867"/>
              <a:gd name="T14" fmla="*/ 1433 w 2867"/>
              <a:gd name="T15" fmla="*/ 205 h 2867"/>
              <a:gd name="T16" fmla="*/ 2662 w 2867"/>
              <a:gd name="T17" fmla="*/ 1433 h 2867"/>
              <a:gd name="T18" fmla="*/ 1433 w 2867"/>
              <a:gd name="T19" fmla="*/ 2662 h 2867"/>
              <a:gd name="T20" fmla="*/ 2336 w 2867"/>
              <a:gd name="T21" fmla="*/ 2066 h 2867"/>
              <a:gd name="T22" fmla="*/ 523 w 2867"/>
              <a:gd name="T23" fmla="*/ 2066 h 2867"/>
              <a:gd name="T24" fmla="*/ 976 w 2867"/>
              <a:gd name="T25" fmla="*/ 1432 h 2867"/>
              <a:gd name="T26" fmla="*/ 1255 w 2867"/>
              <a:gd name="T27" fmla="*/ 1810 h 2867"/>
              <a:gd name="T28" fmla="*/ 1792 w 2867"/>
              <a:gd name="T29" fmla="*/ 1069 h 2867"/>
              <a:gd name="T30" fmla="*/ 2336 w 2867"/>
              <a:gd name="T31" fmla="*/ 2066 h 2867"/>
              <a:gd name="T32" fmla="*/ 704 w 2867"/>
              <a:gd name="T33" fmla="*/ 978 h 2867"/>
              <a:gd name="T34" fmla="*/ 886 w 2867"/>
              <a:gd name="T35" fmla="*/ 797 h 2867"/>
              <a:gd name="T36" fmla="*/ 1067 w 2867"/>
              <a:gd name="T37" fmla="*/ 978 h 2867"/>
              <a:gd name="T38" fmla="*/ 886 w 2867"/>
              <a:gd name="T39" fmla="*/ 1160 h 2867"/>
              <a:gd name="T40" fmla="*/ 704 w 2867"/>
              <a:gd name="T41" fmla="*/ 978 h 2867"/>
              <a:gd name="T42" fmla="*/ 704 w 2867"/>
              <a:gd name="T43" fmla="*/ 978 h 2867"/>
              <a:gd name="T44" fmla="*/ 704 w 2867"/>
              <a:gd name="T45" fmla="*/ 978 h 2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867" h="2867">
                <a:moveTo>
                  <a:pt x="1433" y="0"/>
                </a:moveTo>
                <a:cubicBezTo>
                  <a:pt x="643" y="0"/>
                  <a:pt x="0" y="643"/>
                  <a:pt x="0" y="1433"/>
                </a:cubicBezTo>
                <a:cubicBezTo>
                  <a:pt x="0" y="2224"/>
                  <a:pt x="643" y="2867"/>
                  <a:pt x="1433" y="2867"/>
                </a:cubicBezTo>
                <a:cubicBezTo>
                  <a:pt x="2224" y="2867"/>
                  <a:pt x="2867" y="2224"/>
                  <a:pt x="2867" y="1433"/>
                </a:cubicBezTo>
                <a:cubicBezTo>
                  <a:pt x="2867" y="643"/>
                  <a:pt x="2224" y="0"/>
                  <a:pt x="1433" y="0"/>
                </a:cubicBezTo>
                <a:close/>
                <a:moveTo>
                  <a:pt x="1433" y="2662"/>
                </a:moveTo>
                <a:cubicBezTo>
                  <a:pt x="756" y="2662"/>
                  <a:pt x="205" y="2111"/>
                  <a:pt x="205" y="1433"/>
                </a:cubicBezTo>
                <a:cubicBezTo>
                  <a:pt x="205" y="756"/>
                  <a:pt x="756" y="205"/>
                  <a:pt x="1433" y="205"/>
                </a:cubicBezTo>
                <a:cubicBezTo>
                  <a:pt x="2111" y="205"/>
                  <a:pt x="2662" y="756"/>
                  <a:pt x="2662" y="1433"/>
                </a:cubicBezTo>
                <a:cubicBezTo>
                  <a:pt x="2662" y="2111"/>
                  <a:pt x="2111" y="2662"/>
                  <a:pt x="1433" y="2662"/>
                </a:cubicBezTo>
                <a:close/>
                <a:moveTo>
                  <a:pt x="2336" y="2066"/>
                </a:moveTo>
                <a:cubicBezTo>
                  <a:pt x="523" y="2066"/>
                  <a:pt x="523" y="2066"/>
                  <a:pt x="523" y="2066"/>
                </a:cubicBezTo>
                <a:cubicBezTo>
                  <a:pt x="976" y="1432"/>
                  <a:pt x="976" y="1432"/>
                  <a:pt x="976" y="1432"/>
                </a:cubicBezTo>
                <a:cubicBezTo>
                  <a:pt x="1255" y="1810"/>
                  <a:pt x="1255" y="1810"/>
                  <a:pt x="1255" y="1810"/>
                </a:cubicBezTo>
                <a:cubicBezTo>
                  <a:pt x="1792" y="1069"/>
                  <a:pt x="1792" y="1069"/>
                  <a:pt x="1792" y="1069"/>
                </a:cubicBezTo>
                <a:lnTo>
                  <a:pt x="2336" y="2066"/>
                </a:lnTo>
                <a:close/>
                <a:moveTo>
                  <a:pt x="704" y="978"/>
                </a:moveTo>
                <a:cubicBezTo>
                  <a:pt x="704" y="878"/>
                  <a:pt x="786" y="797"/>
                  <a:pt x="886" y="797"/>
                </a:cubicBezTo>
                <a:cubicBezTo>
                  <a:pt x="986" y="797"/>
                  <a:pt x="1067" y="878"/>
                  <a:pt x="1067" y="978"/>
                </a:cubicBezTo>
                <a:cubicBezTo>
                  <a:pt x="1067" y="1079"/>
                  <a:pt x="986" y="1160"/>
                  <a:pt x="886" y="1160"/>
                </a:cubicBezTo>
                <a:cubicBezTo>
                  <a:pt x="786" y="1160"/>
                  <a:pt x="704" y="1079"/>
                  <a:pt x="704" y="978"/>
                </a:cubicBezTo>
                <a:close/>
                <a:moveTo>
                  <a:pt x="704" y="978"/>
                </a:moveTo>
                <a:cubicBezTo>
                  <a:pt x="704" y="978"/>
                  <a:pt x="704" y="978"/>
                  <a:pt x="704" y="97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594800" y="410400"/>
            <a:ext cx="9831600" cy="640800"/>
          </a:xfrm>
          <a:prstGeom prst="rect">
            <a:avLst/>
          </a:prstGeom>
        </p:spPr>
        <p:txBody>
          <a:bodyPr lIns="100800" tIns="50400" rIns="100800" bIns="50400" anchor="t" anchorCtr="0"/>
          <a:lstStyle>
            <a:lvl1pPr>
              <a:defRPr b="1"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39765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4">
            <a:extLst>
              <a:ext uri="{FF2B5EF4-FFF2-40B4-BE49-F238E27FC236}">
                <a16:creationId xmlns="" xmlns:a16="http://schemas.microsoft.com/office/drawing/2014/main" id="{AF72FAD7-C8C3-754A-A498-D3A7EC29A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954" y="6270652"/>
            <a:ext cx="1981542" cy="1536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zh-CN" sz="1000" dirty="0"/>
              <a:t>Security Level:</a:t>
            </a:r>
            <a:endParaRPr lang="en-US" altLang="zh-CN" sz="1000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089" y="5976169"/>
            <a:ext cx="2257507" cy="482533"/>
          </a:xfrm>
          <a:prstGeom prst="rect">
            <a:avLst/>
          </a:prstGeom>
        </p:spPr>
      </p:pic>
      <p:grpSp>
        <p:nvGrpSpPr>
          <p:cNvPr id="30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1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2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8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9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5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6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7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48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49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50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51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2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53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54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55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56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57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58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59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61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62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63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64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722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81" r:id="rId2"/>
    <p:sldLayoutId id="2147483882" r:id="rId3"/>
    <p:sldLayoutId id="2147483883" r:id="rId4"/>
    <p:sldLayoutId id="2147483886" r:id="rId5"/>
    <p:sldLayoutId id="2147483887" r:id="rId6"/>
    <p:sldLayoutId id="2147483888" r:id="rId7"/>
    <p:sldLayoutId id="2147483889" r:id="rId8"/>
    <p:sldLayoutId id="214748389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orient="horz" pos="572" userDrawn="1">
          <p15:clr>
            <a:srgbClr val="F26B43"/>
          </p15:clr>
        </p15:guide>
        <p15:guide id="4" orient="horz" pos="123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">
            <a:extLst>
              <a:ext uri="{FF2B5EF4-FFF2-40B4-BE49-F238E27FC236}">
                <a16:creationId xmlns=""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467" y="6356939"/>
            <a:ext cx="1463467" cy="24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4" b="0" baseline="0" dirty="0">
                <a:solidFill>
                  <a:srgbClr val="1D1D1B"/>
                </a:solidFill>
                <a:latin typeface="+mn-ea"/>
                <a:ea typeface="+mn-ea"/>
                <a:cs typeface="Huawei Sans" panose="020C0503030203020204" pitchFamily="34" charset="0"/>
              </a:rPr>
              <a:t>Huawei Confidential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=""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50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74" baseline="0" smtClean="0">
                <a:solidFill>
                  <a:srgbClr val="1D1D1B"/>
                </a:solidFill>
                <a:latin typeface="+mn-ea"/>
                <a:ea typeface="+mn-ea"/>
                <a:cs typeface="Huawei Sans" panose="020C0503030203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74" baseline="0" dirty="0">
              <a:solidFill>
                <a:srgbClr val="1D1D1B"/>
              </a:solidFill>
              <a:latin typeface="+mn-ea"/>
              <a:ea typeface="+mn-ea"/>
              <a:cs typeface="Huawei Sans" panose="020C0503030203020204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999" y="6319870"/>
            <a:ext cx="1269075" cy="271153"/>
          </a:xfrm>
          <a:prstGeom prst="rect">
            <a:avLst/>
          </a:prstGeom>
        </p:spPr>
      </p:pic>
      <p:grpSp>
        <p:nvGrpSpPr>
          <p:cNvPr id="27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28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29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0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1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6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38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71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76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78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79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099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28" r:id="rId2"/>
    <p:sldLayoutId id="2147483844" r:id="rId3"/>
    <p:sldLayoutId id="2147483866" r:id="rId4"/>
    <p:sldLayoutId id="2147483846" r:id="rId5"/>
    <p:sldLayoutId id="2147483871" r:id="rId6"/>
    <p:sldLayoutId id="2147483836" r:id="rId7"/>
    <p:sldLayoutId id="2147483837" r:id="rId8"/>
    <p:sldLayoutId id="2147483838" r:id="rId9"/>
    <p:sldLayoutId id="2147483839" r:id="rId10"/>
    <p:sldLayoutId id="2147483876" r:id="rId11"/>
    <p:sldLayoutId id="2147483877" r:id="rId12"/>
  </p:sldLayoutIdLst>
  <p:timing>
    <p:tnLst>
      <p:par>
        <p:cTn id="1" dur="indefinite" restart="never" nodeType="tmRoot"/>
      </p:par>
    </p:tnLst>
  </p:timing>
  <p:txStyles>
    <p:titleStyle>
      <a:lvl1pPr algn="l" defTabSz="914034" rtl="0" eaLnBrk="1" fontAlgn="ctr" latinLnBrk="0" hangingPunct="1">
        <a:lnSpc>
          <a:spcPct val="90000"/>
        </a:lnSpc>
        <a:spcBef>
          <a:spcPct val="0"/>
        </a:spcBef>
        <a:buNone/>
        <a:defRPr lang="zh-CN" altLang="en-US" sz="3200" kern="1200" baseline="0" dirty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</p:titleStyle>
    <p:bodyStyle>
      <a:lvl1pPr marL="302279" indent="-302279" algn="l" defTabSz="914034" rtl="0" eaLnBrk="1" fontAlgn="ctr" latinLnBrk="0" hangingPunct="1">
        <a:lnSpc>
          <a:spcPct val="140000"/>
        </a:lnSpc>
        <a:spcBef>
          <a:spcPts val="792"/>
        </a:spcBef>
        <a:buSzPct val="50000"/>
        <a:buFont typeface="Wingdings" panose="05000000000000000000" pitchFamily="2" charset="2"/>
        <a:buChar char="l"/>
        <a:defRPr sz="21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938" indent="-251899" algn="l" defTabSz="914034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19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98" indent="-201519" algn="l" defTabSz="914034" rtl="0" eaLnBrk="1" fontAlgn="ctr" latinLnBrk="0" hangingPunct="1">
        <a:lnSpc>
          <a:spcPct val="140000"/>
        </a:lnSpc>
        <a:spcBef>
          <a:spcPts val="648"/>
        </a:spcBef>
        <a:buClrTx/>
        <a:buSzPct val="50000"/>
        <a:buFont typeface="Wingdings" panose="05000000000000000000" pitchFamily="2" charset="2"/>
        <a:buChar char="n"/>
        <a:defRPr sz="17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840" indent="-197921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−"/>
        <a:defRPr sz="15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879" indent="-201519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~"/>
        <a:defRPr sz="13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594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1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1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034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1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642" userDrawn="1">
          <p15:clr>
            <a:srgbClr val="F26B43"/>
          </p15:clr>
        </p15:guide>
        <p15:guide id="4" pos="7038" userDrawn="1">
          <p15:clr>
            <a:srgbClr val="F26B43"/>
          </p15:clr>
        </p15:guide>
        <p15:guide id="5" orient="horz" pos="2341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1162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orient="horz" pos="731" userDrawn="1">
          <p15:clr>
            <a:srgbClr val="F26B43"/>
          </p15:clr>
        </p15:guide>
        <p15:guide id="10" orient="horz" pos="86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34131" y="457499"/>
            <a:ext cx="10726032" cy="980113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/>
              <a:t>单击此处编辑母版标题样式</a:t>
            </a:r>
          </a:p>
        </p:txBody>
      </p:sp>
      <p:sp>
        <p:nvSpPr>
          <p:cNvPr id="28" name="Rectangle 5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1484313"/>
            <a:ext cx="10728325" cy="444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41" tIns="40071" rIns="80141" bIns="40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3" name="TextBox 2">
            <a:extLst>
              <a:ext uri="{FF2B5EF4-FFF2-40B4-BE49-F238E27FC236}">
                <a16:creationId xmlns=""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467" y="6356939"/>
            <a:ext cx="1463467" cy="24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4" b="0" baseline="0" dirty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Huawei Confidential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=""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50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74" baseline="0" smtClean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74" baseline="0" dirty="0">
              <a:solidFill>
                <a:srgbClr val="1D1D1B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999" y="6319870"/>
            <a:ext cx="1269075" cy="271153"/>
          </a:xfrm>
          <a:prstGeom prst="rect">
            <a:avLst/>
          </a:prstGeom>
        </p:spPr>
      </p:pic>
      <p:grpSp>
        <p:nvGrpSpPr>
          <p:cNvPr id="29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0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1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8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1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76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77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78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9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88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89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090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9" r:id="rId2"/>
    <p:sldLayoutId id="2147483862" r:id="rId3"/>
    <p:sldLayoutId id="2147483870" r:id="rId4"/>
    <p:sldLayoutId id="2147483863" r:id="rId5"/>
    <p:sldLayoutId id="2147483892" r:id="rId6"/>
  </p:sldLayoutIdLst>
  <p:timing>
    <p:tnLst>
      <p:par>
        <p:cTn id="1" dur="indefinite" restart="never" nodeType="tmRoot"/>
      </p:par>
    </p:tnLst>
  </p:timing>
  <p:txStyles>
    <p:titleStyle>
      <a:lvl1pPr algn="l" defTabSz="914034" rtl="0" eaLnBrk="1" fontAlgn="base" latinLnBrk="0" hangingPunct="1">
        <a:lnSpc>
          <a:spcPct val="90000"/>
        </a:lnSpc>
        <a:spcBef>
          <a:spcPct val="0"/>
        </a:spcBef>
        <a:buNone/>
        <a:defRPr lang="zh-CN" altLang="en-US" sz="3200" kern="1200" baseline="0" dirty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</p:titleStyle>
    <p:bodyStyle>
      <a:lvl1pPr marL="302279" indent="-302279" algn="l" defTabSz="914034" rtl="0" eaLnBrk="1" fontAlgn="ctr" latinLnBrk="0" hangingPunct="1">
        <a:lnSpc>
          <a:spcPct val="140000"/>
        </a:lnSpc>
        <a:spcBef>
          <a:spcPts val="792"/>
        </a:spcBef>
        <a:buSzPct val="50000"/>
        <a:buFont typeface="Wingdings" panose="05000000000000000000" pitchFamily="2" charset="2"/>
        <a:buChar char="l"/>
        <a:defRPr sz="21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938" indent="-251899" algn="l" defTabSz="914034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19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98" indent="-201519" algn="l" defTabSz="914034" rtl="0" eaLnBrk="1" fontAlgn="ctr" latinLnBrk="0" hangingPunct="1">
        <a:lnSpc>
          <a:spcPct val="140000"/>
        </a:lnSpc>
        <a:spcBef>
          <a:spcPts val="648"/>
        </a:spcBef>
        <a:buClrTx/>
        <a:buSzPct val="50000"/>
        <a:buFont typeface="Wingdings" panose="05000000000000000000" pitchFamily="2" charset="2"/>
        <a:buChar char="n"/>
        <a:defRPr sz="17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840" indent="-197921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−"/>
        <a:defRPr sz="15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879" indent="-201519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~"/>
        <a:defRPr sz="13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594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1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1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034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1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7219">
          <p15:clr>
            <a:srgbClr val="F26B43"/>
          </p15:clr>
        </p15:guide>
        <p15:guide id="3" orient="horz" pos="278" userDrawn="1">
          <p15:clr>
            <a:srgbClr val="F26B43"/>
          </p15:clr>
        </p15:guide>
        <p15:guide id="4" orient="horz" pos="3906">
          <p15:clr>
            <a:srgbClr val="F26B43"/>
          </p15:clr>
        </p15:guide>
        <p15:guide id="6" pos="3840">
          <p15:clr>
            <a:srgbClr val="F26B43"/>
          </p15:clr>
        </p15:guide>
        <p15:guide id="7" pos="461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0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1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8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5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6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47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48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49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50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52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53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54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55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56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57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58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9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60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61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62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63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64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sp>
        <p:nvSpPr>
          <p:cNvPr id="70" name="Title Placeholder 1">
            <a:extLst>
              <a:ext uri="{FF2B5EF4-FFF2-40B4-BE49-F238E27FC236}">
                <a16:creationId xmlns="" xmlns:a16="http://schemas.microsoft.com/office/drawing/2014/main" id="{145F1158-B1AA-8F41-AF0A-FEA0EC18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73" y="1474269"/>
            <a:ext cx="3984232" cy="2816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1" name="Text Placeholder 1">
            <a:extLst>
              <a:ext uri="{FF2B5EF4-FFF2-40B4-BE49-F238E27FC236}">
                <a16:creationId xmlns="" xmlns:a16="http://schemas.microsoft.com/office/drawing/2014/main" id="{F8FC7CCD-75EB-9C44-BC7D-29679334A8CA}"/>
              </a:ext>
            </a:extLst>
          </p:cNvPr>
          <p:cNvSpPr txBox="1">
            <a:spLocks/>
          </p:cNvSpPr>
          <p:nvPr userDrawn="1"/>
        </p:nvSpPr>
        <p:spPr>
          <a:xfrm>
            <a:off x="7979357" y="2794960"/>
            <a:ext cx="3225168" cy="20299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65"/>
              </a:lnSpc>
            </a:pPr>
            <a:r>
              <a:rPr kumimoji="1" lang="en-US" altLang="zh-CN" sz="850" b="1" baseline="0" dirty="0" smtClean="0">
                <a:solidFill>
                  <a:srgbClr val="1D1D1B"/>
                </a:solidFill>
                <a:latin typeface="+mj-lt"/>
              </a:rPr>
              <a:t>Copyright©2020 </a:t>
            </a:r>
            <a: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  <a:t>Huawei Technologies Co., Ltd.</a:t>
            </a:r>
            <a:b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</a:br>
            <a: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  <a:t>All Rights Reserved.</a:t>
            </a:r>
            <a:r>
              <a:rPr kumimoji="1" lang="en-US" altLang="zh-CN" sz="779" dirty="0">
                <a:solidFill>
                  <a:srgbClr val="1D1D1B"/>
                </a:solidFill>
                <a:latin typeface="+mn-lt"/>
              </a:rPr>
              <a:t/>
            </a:r>
            <a:br>
              <a:rPr kumimoji="1" lang="en-US" altLang="zh-CN" sz="779" dirty="0">
                <a:solidFill>
                  <a:srgbClr val="1D1D1B"/>
                </a:solidFill>
                <a:latin typeface="+mn-lt"/>
              </a:rPr>
            </a:br>
            <a:r>
              <a:rPr kumimoji="1" lang="en-US" altLang="zh-CN" sz="779" dirty="0">
                <a:solidFill>
                  <a:srgbClr val="1D1D1B"/>
                </a:solidFill>
                <a:latin typeface="+mn-lt"/>
              </a:rPr>
              <a:t/>
            </a:r>
            <a:br>
              <a:rPr kumimoji="1" lang="en-US" altLang="zh-CN" sz="779" dirty="0">
                <a:solidFill>
                  <a:srgbClr val="1D1D1B"/>
                </a:solidFill>
                <a:latin typeface="+mn-lt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 information in this document may contain predictive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statements including, without limitation, statements regarding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 future financial and operating results, future product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portfolio, new technology, etc. There are a number of factors that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could cause actual results and developments to differ materially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from those expressed or implied in the predictive statements.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Therefore, such information is provided for reference purpose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only and constitutes neither an offer nor an acceptance. Huawei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may change the information at any time without notice. </a:t>
            </a:r>
          </a:p>
          <a:p>
            <a:pPr>
              <a:lnSpc>
                <a:spcPts val="1065"/>
              </a:lnSpc>
            </a:pPr>
            <a:endParaRPr kumimoji="1" lang="zh-CN" altLang="en-US" sz="779" dirty="0">
              <a:solidFill>
                <a:srgbClr val="1D1D1B"/>
              </a:solidFill>
              <a:latin typeface="+mn-lt"/>
            </a:endParaRPr>
          </a:p>
        </p:txBody>
      </p:sp>
      <p:sp>
        <p:nvSpPr>
          <p:cNvPr id="72" name="Subtitle 6">
            <a:extLst>
              <a:ext uri="{FF2B5EF4-FFF2-40B4-BE49-F238E27FC236}">
                <a16:creationId xmlns="" xmlns:a16="http://schemas.microsoft.com/office/drawing/2014/main" id="{12B8F806-ABD5-064C-8793-5E22C72554FD}"/>
              </a:ext>
            </a:extLst>
          </p:cNvPr>
          <p:cNvSpPr txBox="1">
            <a:spLocks/>
          </p:cNvSpPr>
          <p:nvPr userDrawn="1"/>
        </p:nvSpPr>
        <p:spPr>
          <a:xfrm>
            <a:off x="7987276" y="1631849"/>
            <a:ext cx="3477701" cy="4911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1"/>
              </a:lnSpc>
              <a:spcBef>
                <a:spcPts val="0"/>
              </a:spcBef>
            </a:pPr>
            <a:r>
              <a:rPr kumimoji="1" lang="zh-CN" altLang="en-US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>把数字世界带入每个人、每个家庭、</a:t>
            </a:r>
            <a:r>
              <a:rPr kumimoji="1" lang="en-US" altLang="zh-CN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kumimoji="1" lang="en-US" altLang="zh-CN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kumimoji="1" lang="zh-CN" altLang="en-US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>每个组织，构建万物互联的智能世界。</a:t>
            </a:r>
          </a:p>
        </p:txBody>
      </p:sp>
      <p:sp>
        <p:nvSpPr>
          <p:cNvPr id="73" name="Subtitle 6">
            <a:extLst>
              <a:ext uri="{FF2B5EF4-FFF2-40B4-BE49-F238E27FC236}">
                <a16:creationId xmlns="" xmlns:a16="http://schemas.microsoft.com/office/drawing/2014/main" id="{F1235B6F-D691-2C40-93D4-EC5427ADDFB0}"/>
              </a:ext>
            </a:extLst>
          </p:cNvPr>
          <p:cNvSpPr txBox="1">
            <a:spLocks/>
          </p:cNvSpPr>
          <p:nvPr userDrawn="1"/>
        </p:nvSpPr>
        <p:spPr>
          <a:xfrm>
            <a:off x="7977672" y="2106124"/>
            <a:ext cx="3481833" cy="582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94"/>
              </a:lnSpc>
            </a:pP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Bring digital to every person, home, and </a:t>
            </a:r>
            <a:b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organization for a fully connected, </a:t>
            </a:r>
            <a:b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intelligent world.</a:t>
            </a:r>
            <a:endParaRPr kumimoji="1" lang="zh-CN" altLang="en-US" sz="1200" dirty="0">
              <a:solidFill>
                <a:srgbClr val="1D1D1B"/>
              </a:solidFill>
              <a:latin typeface="+mn-lt"/>
              <a:ea typeface="Microsoft YaHei" charset="-122"/>
              <a:cs typeface="Microsoft YaHei" charset="-122"/>
            </a:endParaRPr>
          </a:p>
        </p:txBody>
      </p:sp>
      <p:pic>
        <p:nvPicPr>
          <p:cNvPr id="74" name="图片 7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497" y="5251150"/>
            <a:ext cx="1869596" cy="39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4998" b="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Huawei Sans" panose="020C0503030203020204" pitchFamily="34" charset="0"/>
        </a:defRPr>
      </a:lvl1pPr>
    </p:titleStyle>
    <p:bodyStyle>
      <a:lvl1pPr marL="0" indent="0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None/>
        <a:defRPr sz="1818" kern="1200">
          <a:solidFill>
            <a:srgbClr val="FFFFFF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1pPr>
      <a:lvl2pPr marL="593662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1">
          <p15:clr>
            <a:srgbClr val="F26B43"/>
          </p15:clr>
        </p15:guide>
        <p15:guide id="2" pos="3842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pos="71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IPIoT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8"/>
          </p:nvPr>
        </p:nvSpPr>
        <p:spPr>
          <a:xfrm>
            <a:off x="3844032" y="1986796"/>
            <a:ext cx="2400507" cy="504887"/>
          </a:xfrm>
        </p:spPr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HCIP-IoT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NA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V2.5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唐妍</a:t>
            </a:r>
            <a:r>
              <a:rPr lang="en-US" altLang="zh-CN" smtClean="0">
                <a:latin typeface="+mn-lt"/>
                <a:ea typeface="+mn-ea"/>
              </a:rPr>
              <a:t>/tWX585717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2020.05.01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 altLang="en-US">
                <a:latin typeface="+mn-lt"/>
                <a:ea typeface="+mn-ea"/>
              </a:rPr>
              <a:t>石嘉欣</a:t>
            </a:r>
            <a:r>
              <a:rPr lang="en-US" altLang="zh-CN">
                <a:latin typeface="+mn-lt"/>
                <a:ea typeface="+mn-ea"/>
              </a:rPr>
              <a:t>/s00417407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27"/>
          </p:nvPr>
        </p:nvSpPr>
        <p:spPr>
          <a:xfrm>
            <a:off x="6065045" y="4561079"/>
            <a:ext cx="3023155" cy="468052"/>
          </a:xfrm>
        </p:spPr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2" name="文本占位符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4970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对象存储服务</a:t>
            </a:r>
            <a:r>
              <a:rPr lang="en-US" altLang="zh-CN" smtClean="0">
                <a:latin typeface="+mn-lt"/>
                <a:ea typeface="+mn-ea"/>
              </a:rPr>
              <a:t>OBS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>
                <a:latin typeface="+mn-lt"/>
                <a:ea typeface="+mn-ea"/>
              </a:rPr>
              <a:t>对象存储服务（</a:t>
            </a:r>
            <a:r>
              <a:rPr lang="en-US" altLang="zh-CN">
                <a:latin typeface="+mn-lt"/>
                <a:ea typeface="+mn-ea"/>
              </a:rPr>
              <a:t>Object Storage Service</a:t>
            </a:r>
            <a:r>
              <a:rPr lang="zh-CN" altLang="en-US">
                <a:latin typeface="+mn-lt"/>
                <a:ea typeface="+mn-ea"/>
              </a:rPr>
              <a:t>）是一款稳定、安全、高效、易用的云存储服务，具备标准</a:t>
            </a:r>
            <a:r>
              <a:rPr lang="en-US" altLang="zh-CN">
                <a:latin typeface="+mn-lt"/>
                <a:ea typeface="+mn-ea"/>
              </a:rPr>
              <a:t>Restful API</a:t>
            </a:r>
            <a:r>
              <a:rPr lang="zh-CN" altLang="en-US">
                <a:latin typeface="+mn-lt"/>
                <a:ea typeface="+mn-ea"/>
              </a:rPr>
              <a:t>接口，可存储任意数量和形式的非结构化</a:t>
            </a:r>
            <a:r>
              <a:rPr lang="zh-CN" altLang="en-US" smtClean="0">
                <a:latin typeface="+mn-lt"/>
                <a:ea typeface="+mn-ea"/>
              </a:rPr>
              <a:t>数据。</a:t>
            </a:r>
            <a:endParaRPr lang="en-US" altLang="zh-CN" smtClean="0">
              <a:latin typeface="+mn-lt"/>
              <a:ea typeface="+mn-ea"/>
            </a:endParaRPr>
          </a:p>
          <a:p>
            <a:endParaRPr lang="zh-CN" altLang="en-US">
              <a:latin typeface="+mn-lt"/>
              <a:ea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60" y="2266285"/>
            <a:ext cx="828675" cy="666750"/>
          </a:xfrm>
          <a:prstGeom prst="rect">
            <a:avLst/>
          </a:prstGeom>
        </p:spPr>
      </p:pic>
      <p:sp>
        <p:nvSpPr>
          <p:cNvPr id="5" name="椭圆 4"/>
          <p:cNvSpPr/>
          <p:nvPr/>
        </p:nvSpPr>
        <p:spPr>
          <a:xfrm>
            <a:off x="797433" y="2073350"/>
            <a:ext cx="1222744" cy="1116418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2424213" y="2170589"/>
            <a:ext cx="7612911" cy="877964"/>
            <a:chOff x="2870791" y="2170588"/>
            <a:chExt cx="7612911" cy="923483"/>
          </a:xfrm>
        </p:grpSpPr>
        <p:sp>
          <p:nvSpPr>
            <p:cNvPr id="7" name="圆角矩形 6"/>
            <p:cNvSpPr/>
            <p:nvPr/>
          </p:nvSpPr>
          <p:spPr>
            <a:xfrm>
              <a:off x="2870791" y="2170588"/>
              <a:ext cx="7612911" cy="92348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2870791" y="2234386"/>
              <a:ext cx="7495953" cy="859685"/>
              <a:chOff x="2870791" y="2234386"/>
              <a:chExt cx="7495953" cy="859685"/>
            </a:xfrm>
          </p:grpSpPr>
          <p:cxnSp>
            <p:nvCxnSpPr>
              <p:cNvPr id="9" name="直接连接符 8"/>
              <p:cNvCxnSpPr/>
              <p:nvPr/>
            </p:nvCxnSpPr>
            <p:spPr>
              <a:xfrm>
                <a:off x="3583172" y="2234386"/>
                <a:ext cx="0" cy="859685"/>
              </a:xfrm>
              <a:prstGeom prst="line">
                <a:avLst/>
              </a:prstGeom>
              <a:ln w="28575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矩形 9"/>
              <p:cNvSpPr/>
              <p:nvPr/>
            </p:nvSpPr>
            <p:spPr>
              <a:xfrm>
                <a:off x="2870791" y="2308817"/>
                <a:ext cx="712381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mtClean="0">
                    <a:solidFill>
                      <a:srgbClr val="0070C0"/>
                    </a:solidFill>
                  </a:rPr>
                  <a:t>稳定可靠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3700130" y="2308817"/>
                <a:ext cx="6666614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mtClean="0">
                    <a:solidFill>
                      <a:srgbClr val="0070C0"/>
                    </a:solidFill>
                  </a:rPr>
                  <a:t>OBS</a:t>
                </a:r>
                <a:r>
                  <a:rPr lang="zh-CN" altLang="en-US" smtClean="0">
                    <a:solidFill>
                      <a:srgbClr val="0070C0"/>
                    </a:solidFill>
                  </a:rPr>
                  <a:t>提供数据检查、分片冗余、自动修复，使数据持久性</a:t>
                </a:r>
                <a:r>
                  <a:rPr lang="zh-CN" altLang="en-US">
                    <a:solidFill>
                      <a:srgbClr val="0070C0"/>
                    </a:solidFill>
                  </a:rPr>
                  <a:t>高达</a:t>
                </a:r>
                <a:r>
                  <a:rPr lang="en-US" altLang="zh-CN">
                    <a:solidFill>
                      <a:srgbClr val="0070C0"/>
                    </a:solidFill>
                  </a:rPr>
                  <a:t>99.9999999999%</a:t>
                </a:r>
                <a:r>
                  <a:rPr lang="zh-CN" altLang="en-US">
                    <a:solidFill>
                      <a:srgbClr val="0070C0"/>
                    </a:solidFill>
                  </a:rPr>
                  <a:t>（</a:t>
                </a:r>
                <a:r>
                  <a:rPr lang="en-US" altLang="zh-CN">
                    <a:solidFill>
                      <a:srgbClr val="0070C0"/>
                    </a:solidFill>
                  </a:rPr>
                  <a:t>12</a:t>
                </a:r>
                <a:r>
                  <a:rPr lang="zh-CN" altLang="en-US">
                    <a:solidFill>
                      <a:srgbClr val="0070C0"/>
                    </a:solidFill>
                  </a:rPr>
                  <a:t>个</a:t>
                </a:r>
                <a:r>
                  <a:rPr lang="en-US" altLang="zh-CN">
                    <a:solidFill>
                      <a:srgbClr val="0070C0"/>
                    </a:solidFill>
                  </a:rPr>
                  <a:t>9</a:t>
                </a:r>
                <a:r>
                  <a:rPr lang="zh-CN" altLang="en-US" smtClean="0">
                    <a:solidFill>
                      <a:srgbClr val="0070C0"/>
                    </a:solidFill>
                  </a:rPr>
                  <a:t>）。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</p:grpSp>
      </p:grpSp>
      <p:grpSp>
        <p:nvGrpSpPr>
          <p:cNvPr id="18" name="组合 17"/>
          <p:cNvGrpSpPr/>
          <p:nvPr/>
        </p:nvGrpSpPr>
        <p:grpSpPr>
          <a:xfrm>
            <a:off x="2428883" y="3285456"/>
            <a:ext cx="7612911" cy="847725"/>
            <a:chOff x="2870791" y="2170588"/>
            <a:chExt cx="7612911" cy="923483"/>
          </a:xfrm>
        </p:grpSpPr>
        <p:sp>
          <p:nvSpPr>
            <p:cNvPr id="19" name="圆角矩形 18"/>
            <p:cNvSpPr/>
            <p:nvPr/>
          </p:nvSpPr>
          <p:spPr>
            <a:xfrm>
              <a:off x="2870791" y="2170588"/>
              <a:ext cx="7612911" cy="92348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2870791" y="2234386"/>
              <a:ext cx="7495953" cy="859685"/>
              <a:chOff x="2870791" y="2234386"/>
              <a:chExt cx="7495953" cy="859685"/>
            </a:xfrm>
          </p:grpSpPr>
          <p:cxnSp>
            <p:nvCxnSpPr>
              <p:cNvPr id="21" name="直接连接符 20"/>
              <p:cNvCxnSpPr/>
              <p:nvPr/>
            </p:nvCxnSpPr>
            <p:spPr>
              <a:xfrm>
                <a:off x="3583172" y="2234386"/>
                <a:ext cx="0" cy="859685"/>
              </a:xfrm>
              <a:prstGeom prst="line">
                <a:avLst/>
              </a:prstGeom>
              <a:ln w="28575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矩形 21"/>
              <p:cNvSpPr/>
              <p:nvPr/>
            </p:nvSpPr>
            <p:spPr>
              <a:xfrm>
                <a:off x="2870791" y="2308817"/>
                <a:ext cx="712381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mtClean="0">
                    <a:solidFill>
                      <a:srgbClr val="0070C0"/>
                    </a:solidFill>
                  </a:rPr>
                  <a:t>安全可信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  <p:sp>
            <p:nvSpPr>
              <p:cNvPr id="23" name="矩形 22"/>
              <p:cNvSpPr/>
              <p:nvPr/>
            </p:nvSpPr>
            <p:spPr>
              <a:xfrm>
                <a:off x="3700130" y="2308817"/>
                <a:ext cx="6666614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mtClean="0">
                    <a:solidFill>
                      <a:srgbClr val="0070C0"/>
                    </a:solidFill>
                  </a:rPr>
                  <a:t>SSL</a:t>
                </a:r>
                <a:r>
                  <a:rPr lang="zh-CN" altLang="en-US" smtClean="0">
                    <a:solidFill>
                      <a:srgbClr val="0070C0"/>
                    </a:solidFill>
                  </a:rPr>
                  <a:t>传输加密、服务端加密、身份鉴权等多重安全防护。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</p:grpSp>
      </p:grpSp>
      <p:pic>
        <p:nvPicPr>
          <p:cNvPr id="24" name="图片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9188" y="3285456"/>
            <a:ext cx="895350" cy="847725"/>
          </a:xfrm>
          <a:prstGeom prst="rect">
            <a:avLst/>
          </a:prstGeom>
        </p:spPr>
      </p:pic>
      <p:sp>
        <p:nvSpPr>
          <p:cNvPr id="25" name="椭圆 24"/>
          <p:cNvSpPr/>
          <p:nvPr/>
        </p:nvSpPr>
        <p:spPr>
          <a:xfrm>
            <a:off x="10205491" y="3164291"/>
            <a:ext cx="1222744" cy="1116418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7048" y="4415940"/>
            <a:ext cx="752475" cy="790575"/>
          </a:xfrm>
          <a:prstGeom prst="rect">
            <a:avLst/>
          </a:prstGeom>
        </p:spPr>
      </p:pic>
      <p:sp>
        <p:nvSpPr>
          <p:cNvPr id="27" name="椭圆 26"/>
          <p:cNvSpPr/>
          <p:nvPr/>
        </p:nvSpPr>
        <p:spPr>
          <a:xfrm>
            <a:off x="917606" y="4253018"/>
            <a:ext cx="1222744" cy="1116418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2387509" y="5332692"/>
            <a:ext cx="7612911" cy="770081"/>
            <a:chOff x="2870791" y="2170588"/>
            <a:chExt cx="7612911" cy="923483"/>
          </a:xfrm>
        </p:grpSpPr>
        <p:sp>
          <p:nvSpPr>
            <p:cNvPr id="29" name="圆角矩形 28"/>
            <p:cNvSpPr/>
            <p:nvPr/>
          </p:nvSpPr>
          <p:spPr>
            <a:xfrm>
              <a:off x="2870791" y="2170588"/>
              <a:ext cx="7612911" cy="92348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2870791" y="2234386"/>
              <a:ext cx="7495953" cy="859685"/>
              <a:chOff x="2870791" y="2234386"/>
              <a:chExt cx="7495953" cy="859685"/>
            </a:xfrm>
          </p:grpSpPr>
          <p:cxnSp>
            <p:nvCxnSpPr>
              <p:cNvPr id="31" name="直接连接符 30"/>
              <p:cNvCxnSpPr/>
              <p:nvPr/>
            </p:nvCxnSpPr>
            <p:spPr>
              <a:xfrm>
                <a:off x="3583172" y="2234386"/>
                <a:ext cx="0" cy="859685"/>
              </a:xfrm>
              <a:prstGeom prst="line">
                <a:avLst/>
              </a:prstGeom>
              <a:ln w="28575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矩形 31"/>
              <p:cNvSpPr/>
              <p:nvPr/>
            </p:nvSpPr>
            <p:spPr>
              <a:xfrm>
                <a:off x="2870791" y="2308817"/>
                <a:ext cx="712381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mtClean="0">
                    <a:solidFill>
                      <a:srgbClr val="0070C0"/>
                    </a:solidFill>
                  </a:rPr>
                  <a:t>友好易用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3700130" y="2308817"/>
                <a:ext cx="6666614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mtClean="0">
                    <a:solidFill>
                      <a:srgbClr val="0070C0"/>
                    </a:solidFill>
                  </a:rPr>
                  <a:t>与自建存储相比成本下降</a:t>
                </a:r>
                <a:r>
                  <a:rPr lang="en-US" altLang="zh-CN" smtClean="0">
                    <a:solidFill>
                      <a:srgbClr val="0070C0"/>
                    </a:solidFill>
                  </a:rPr>
                  <a:t>20%~80%</a:t>
                </a:r>
                <a:r>
                  <a:rPr lang="zh-CN" altLang="en-US" smtClean="0">
                    <a:solidFill>
                      <a:srgbClr val="0070C0"/>
                    </a:solidFill>
                  </a:rPr>
                  <a:t>。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</p:grpSp>
      </p:grpSp>
      <p:pic>
        <p:nvPicPr>
          <p:cNvPr id="34" name="图片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98638" y="5206076"/>
            <a:ext cx="876300" cy="876300"/>
          </a:xfrm>
          <a:prstGeom prst="rect">
            <a:avLst/>
          </a:prstGeom>
        </p:spPr>
      </p:pic>
      <p:sp>
        <p:nvSpPr>
          <p:cNvPr id="35" name="椭圆 34"/>
          <p:cNvSpPr/>
          <p:nvPr/>
        </p:nvSpPr>
        <p:spPr>
          <a:xfrm>
            <a:off x="10210835" y="5086017"/>
            <a:ext cx="1222744" cy="1116418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6" name="组合 35"/>
          <p:cNvGrpSpPr/>
          <p:nvPr/>
        </p:nvGrpSpPr>
        <p:grpSpPr>
          <a:xfrm>
            <a:off x="2414720" y="4345393"/>
            <a:ext cx="7612911" cy="770081"/>
            <a:chOff x="2870791" y="2170588"/>
            <a:chExt cx="7612911" cy="923483"/>
          </a:xfrm>
        </p:grpSpPr>
        <p:sp>
          <p:nvSpPr>
            <p:cNvPr id="37" name="圆角矩形 36"/>
            <p:cNvSpPr/>
            <p:nvPr/>
          </p:nvSpPr>
          <p:spPr>
            <a:xfrm>
              <a:off x="2870791" y="2170588"/>
              <a:ext cx="7612911" cy="92348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8" name="组合 37"/>
            <p:cNvGrpSpPr/>
            <p:nvPr/>
          </p:nvGrpSpPr>
          <p:grpSpPr>
            <a:xfrm>
              <a:off x="2870791" y="2234386"/>
              <a:ext cx="7495953" cy="859685"/>
              <a:chOff x="2870791" y="2234386"/>
              <a:chExt cx="7495953" cy="859685"/>
            </a:xfrm>
          </p:grpSpPr>
          <p:cxnSp>
            <p:nvCxnSpPr>
              <p:cNvPr id="39" name="直接连接符 38"/>
              <p:cNvCxnSpPr/>
              <p:nvPr/>
            </p:nvCxnSpPr>
            <p:spPr>
              <a:xfrm>
                <a:off x="3583172" y="2234386"/>
                <a:ext cx="0" cy="859685"/>
              </a:xfrm>
              <a:prstGeom prst="line">
                <a:avLst/>
              </a:prstGeom>
              <a:ln w="28575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矩形 39"/>
              <p:cNvSpPr/>
              <p:nvPr/>
            </p:nvSpPr>
            <p:spPr>
              <a:xfrm>
                <a:off x="2870791" y="2308817"/>
                <a:ext cx="712381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mtClean="0">
                    <a:solidFill>
                      <a:srgbClr val="0070C0"/>
                    </a:solidFill>
                  </a:rPr>
                  <a:t>智能高效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3700130" y="2308817"/>
                <a:ext cx="6666614" cy="6667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mtClean="0">
                    <a:solidFill>
                      <a:srgbClr val="0070C0"/>
                    </a:solidFill>
                  </a:rPr>
                  <a:t>大并发、大带宽、低时延的访问体验。</a:t>
                </a:r>
                <a:endParaRPr lang="zh-CN" altLang="en-US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1396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弹性云服务器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ECS</a:t>
            </a: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数据接入服务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DIS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对象存储服务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OBS</a:t>
            </a:r>
          </a:p>
          <a:p>
            <a:r>
              <a:rPr lang="en-US" altLang="zh-CN" b="1">
                <a:latin typeface="+mn-lt"/>
                <a:ea typeface="+mn-ea"/>
              </a:rPr>
              <a:t>AI</a:t>
            </a:r>
            <a:r>
              <a:rPr lang="zh-CN" altLang="en-US" b="1">
                <a:latin typeface="+mn-lt"/>
                <a:ea typeface="+mn-ea"/>
              </a:rPr>
              <a:t>开发平台</a:t>
            </a:r>
            <a:r>
              <a:rPr lang="en-US" altLang="zh-CN" b="1">
                <a:latin typeface="+mn-lt"/>
                <a:ea typeface="+mn-ea"/>
              </a:rPr>
              <a:t>ModelArts</a:t>
            </a:r>
          </a:p>
          <a:p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华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为云一站式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API Explorer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7348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AI</a:t>
            </a:r>
            <a:r>
              <a:rPr lang="zh-CN" altLang="en-US" smtClean="0">
                <a:latin typeface="+mn-lt"/>
                <a:ea typeface="+mn-ea"/>
              </a:rPr>
              <a:t>开发平台</a:t>
            </a:r>
            <a:r>
              <a:rPr lang="en-US" altLang="zh-CN" smtClean="0">
                <a:latin typeface="+mn-lt"/>
                <a:ea typeface="+mn-ea"/>
              </a:rPr>
              <a:t>ModelArts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ModelArts</a:t>
            </a:r>
            <a:r>
              <a:rPr lang="zh-CN" altLang="en-US">
                <a:latin typeface="+mn-lt"/>
                <a:ea typeface="+mn-ea"/>
              </a:rPr>
              <a:t>是面向开发者的一站式</a:t>
            </a:r>
            <a:r>
              <a:rPr lang="en-US" altLang="zh-CN">
                <a:latin typeface="+mn-lt"/>
                <a:ea typeface="+mn-ea"/>
              </a:rPr>
              <a:t>AI</a:t>
            </a:r>
            <a:r>
              <a:rPr lang="zh-CN" altLang="en-US">
                <a:latin typeface="+mn-lt"/>
                <a:ea typeface="+mn-ea"/>
              </a:rPr>
              <a:t>开发平台，为机器学习与深度学习提供海量数据预处理及半自动化标注、大规模分布式</a:t>
            </a:r>
            <a:r>
              <a:rPr lang="en-US" altLang="zh-CN">
                <a:latin typeface="+mn-lt"/>
                <a:ea typeface="+mn-ea"/>
              </a:rPr>
              <a:t>Training</a:t>
            </a:r>
            <a:r>
              <a:rPr lang="zh-CN" altLang="en-US">
                <a:latin typeface="+mn-lt"/>
                <a:ea typeface="+mn-ea"/>
              </a:rPr>
              <a:t>、自动化模型生成，及端</a:t>
            </a:r>
            <a:r>
              <a:rPr lang="en-US" altLang="zh-CN">
                <a:latin typeface="+mn-lt"/>
                <a:ea typeface="+mn-ea"/>
              </a:rPr>
              <a:t>-</a:t>
            </a:r>
            <a:r>
              <a:rPr lang="zh-CN" altLang="en-US">
                <a:latin typeface="+mn-lt"/>
                <a:ea typeface="+mn-ea"/>
              </a:rPr>
              <a:t>边</a:t>
            </a:r>
            <a:r>
              <a:rPr lang="en-US" altLang="zh-CN">
                <a:latin typeface="+mn-lt"/>
                <a:ea typeface="+mn-ea"/>
              </a:rPr>
              <a:t>-</a:t>
            </a:r>
            <a:r>
              <a:rPr lang="zh-CN" altLang="en-US">
                <a:latin typeface="+mn-lt"/>
                <a:ea typeface="+mn-ea"/>
              </a:rPr>
              <a:t>云模型按需部署能力，帮助用户快速创建和部署模型，管理全周期</a:t>
            </a:r>
            <a:r>
              <a:rPr lang="en-US" altLang="zh-CN">
                <a:latin typeface="+mn-lt"/>
                <a:ea typeface="+mn-ea"/>
              </a:rPr>
              <a:t>AI</a:t>
            </a:r>
            <a:r>
              <a:rPr lang="zh-CN" altLang="en-US">
                <a:latin typeface="+mn-lt"/>
                <a:ea typeface="+mn-ea"/>
              </a:rPr>
              <a:t>工作流。</a:t>
            </a:r>
          </a:p>
        </p:txBody>
      </p:sp>
      <p:sp>
        <p:nvSpPr>
          <p:cNvPr id="5" name="矩形 4"/>
          <p:cNvSpPr/>
          <p:nvPr/>
        </p:nvSpPr>
        <p:spPr>
          <a:xfrm>
            <a:off x="2870777" y="2898969"/>
            <a:ext cx="6858013" cy="7479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mtClean="0">
                <a:solidFill>
                  <a:srgbClr val="C00000"/>
                </a:solidFill>
              </a:rPr>
              <a:t>    </a:t>
            </a:r>
            <a:r>
              <a:rPr lang="zh-CN" altLang="en-US" sz="2400" smtClean="0">
                <a:solidFill>
                  <a:srgbClr val="C7000B"/>
                </a:solidFill>
              </a:rPr>
              <a:t>数据准备效率百倍提升</a:t>
            </a:r>
            <a:endParaRPr lang="en-US" altLang="zh-CN" sz="2400" smtClean="0">
              <a:solidFill>
                <a:srgbClr val="C7000B"/>
              </a:solidFill>
            </a:endParaRPr>
          </a:p>
          <a:p>
            <a:pPr algn="ctr"/>
            <a:r>
              <a:rPr lang="en-US" altLang="zh-CN" smtClean="0">
                <a:solidFill>
                  <a:srgbClr val="00B050"/>
                </a:solidFill>
              </a:rPr>
              <a:t>40TB</a:t>
            </a:r>
            <a:r>
              <a:rPr lang="zh-CN" altLang="en-US" smtClean="0">
                <a:solidFill>
                  <a:srgbClr val="00B050"/>
                </a:solidFill>
              </a:rPr>
              <a:t>数据处理：</a:t>
            </a:r>
            <a:r>
              <a:rPr lang="en-US" altLang="zh-CN" smtClean="0">
                <a:solidFill>
                  <a:srgbClr val="00B050"/>
                </a:solidFill>
              </a:rPr>
              <a:t>8</a:t>
            </a:r>
            <a:r>
              <a:rPr lang="zh-CN" altLang="en-US" smtClean="0">
                <a:solidFill>
                  <a:srgbClr val="00B050"/>
                </a:solidFill>
              </a:rPr>
              <a:t>，</a:t>
            </a:r>
            <a:r>
              <a:rPr lang="en-US" altLang="zh-CN" smtClean="0">
                <a:solidFill>
                  <a:srgbClr val="00B050"/>
                </a:solidFill>
              </a:rPr>
              <a:t>000</a:t>
            </a:r>
            <a:r>
              <a:rPr lang="zh-CN" altLang="en-US" smtClean="0">
                <a:solidFill>
                  <a:srgbClr val="00B050"/>
                </a:solidFill>
              </a:rPr>
              <a:t>人天</a:t>
            </a:r>
            <a:r>
              <a:rPr lang="en-US" altLang="zh-CN" smtClean="0">
                <a:solidFill>
                  <a:srgbClr val="00B050"/>
                </a:solidFill>
                <a:sym typeface="Wingdings" panose="05000000000000000000" pitchFamily="2" charset="2"/>
              </a:rPr>
              <a:t>80</a:t>
            </a:r>
            <a:r>
              <a:rPr lang="zh-CN" altLang="en-US" smtClean="0">
                <a:solidFill>
                  <a:srgbClr val="00B050"/>
                </a:solidFill>
                <a:sym typeface="Wingdings" panose="05000000000000000000" pitchFamily="2" charset="2"/>
              </a:rPr>
              <a:t>人天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739" y="4079712"/>
            <a:ext cx="944000" cy="938697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870778" y="4079712"/>
            <a:ext cx="6858012" cy="8537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mtClean="0">
                <a:solidFill>
                  <a:srgbClr val="C7000B"/>
                </a:solidFill>
              </a:rPr>
              <a:t>    </a:t>
            </a:r>
            <a:r>
              <a:rPr lang="zh-CN" altLang="en-US" sz="2400" smtClean="0">
                <a:solidFill>
                  <a:srgbClr val="C7000B"/>
                </a:solidFill>
              </a:rPr>
              <a:t>模型训练耗时大幅度降低</a:t>
            </a:r>
            <a:endParaRPr lang="en-US" altLang="zh-CN" sz="2400" smtClean="0">
              <a:solidFill>
                <a:srgbClr val="C7000B"/>
              </a:solidFill>
            </a:endParaRPr>
          </a:p>
          <a:p>
            <a:pPr algn="ctr"/>
            <a:r>
              <a:rPr lang="en-US" altLang="zh-CN" smtClean="0">
                <a:solidFill>
                  <a:srgbClr val="00B050"/>
                </a:solidFill>
              </a:rPr>
              <a:t>1000GPU</a:t>
            </a:r>
            <a:r>
              <a:rPr lang="zh-CN" altLang="en-US" smtClean="0">
                <a:solidFill>
                  <a:srgbClr val="00B050"/>
                </a:solidFill>
              </a:rPr>
              <a:t>集群，训练加速比</a:t>
            </a:r>
            <a:r>
              <a:rPr lang="en-US" altLang="zh-CN" smtClean="0">
                <a:solidFill>
                  <a:srgbClr val="00B050"/>
                </a:solidFill>
              </a:rPr>
              <a:t>0.8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719" y="2812998"/>
            <a:ext cx="935950" cy="91990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3738" y="5281266"/>
            <a:ext cx="956931" cy="919509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870778" y="5439980"/>
            <a:ext cx="6858012" cy="7479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mtClean="0">
                <a:solidFill>
                  <a:srgbClr val="C00000"/>
                </a:solidFill>
              </a:rPr>
              <a:t>    </a:t>
            </a:r>
            <a:r>
              <a:rPr lang="zh-CN" altLang="en-US" sz="2400" smtClean="0">
                <a:solidFill>
                  <a:srgbClr val="C7000B"/>
                </a:solidFill>
              </a:rPr>
              <a:t>模型一键部署至云、边、端</a:t>
            </a:r>
            <a:endParaRPr lang="en-US" altLang="zh-CN" sz="2400">
              <a:solidFill>
                <a:srgbClr val="C700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9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弹性云服务器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ECS</a:t>
            </a: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数据接入服务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DIS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对象存储服务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OBS</a:t>
            </a:r>
          </a:p>
          <a:p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AI</a:t>
            </a:r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开发平台</a:t>
            </a:r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ModelArts</a:t>
            </a:r>
          </a:p>
          <a:p>
            <a:r>
              <a:rPr lang="zh-CN" altLang="en-US" b="1">
                <a:latin typeface="+mn-lt"/>
                <a:ea typeface="+mn-ea"/>
              </a:rPr>
              <a:t>华</a:t>
            </a:r>
            <a:r>
              <a:rPr lang="zh-CN" altLang="en-US" b="1" smtClean="0">
                <a:latin typeface="+mn-lt"/>
                <a:ea typeface="+mn-ea"/>
              </a:rPr>
              <a:t>为云一站式</a:t>
            </a:r>
            <a:r>
              <a:rPr lang="en-US" altLang="zh-CN" b="1" smtClean="0">
                <a:latin typeface="+mn-lt"/>
                <a:ea typeface="+mn-ea"/>
              </a:rPr>
              <a:t>API Explorer</a:t>
            </a:r>
            <a:endParaRPr lang="en-US" altLang="zh-CN" b="1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480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华为云 </a:t>
            </a:r>
            <a:r>
              <a:rPr lang="en-US" altLang="zh-CN" smtClean="0">
                <a:latin typeface="+mn-lt"/>
                <a:ea typeface="+mn-ea"/>
              </a:rPr>
              <a:t>- </a:t>
            </a:r>
            <a:r>
              <a:rPr lang="zh-CN" altLang="en-US" smtClean="0">
                <a:latin typeface="+mn-lt"/>
                <a:ea typeface="+mn-ea"/>
              </a:rPr>
              <a:t>站式</a:t>
            </a:r>
            <a:r>
              <a:rPr lang="en-US" altLang="zh-CN" smtClean="0">
                <a:latin typeface="+mn-lt"/>
                <a:ea typeface="+mn-ea"/>
              </a:rPr>
              <a:t>API Explorer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b="1">
                <a:solidFill>
                  <a:srgbClr val="C7000B"/>
                </a:solidFill>
                <a:latin typeface="+mn-lt"/>
                <a:ea typeface="+mn-ea"/>
              </a:rPr>
              <a:t>API</a:t>
            </a:r>
            <a:r>
              <a:rPr lang="zh-CN" altLang="en-US" b="1">
                <a:solidFill>
                  <a:srgbClr val="C7000B"/>
                </a:solidFill>
                <a:latin typeface="+mn-lt"/>
                <a:ea typeface="+mn-ea"/>
              </a:rPr>
              <a:t>快速检索</a:t>
            </a:r>
            <a:r>
              <a:rPr lang="zh-CN" altLang="en-US" b="1">
                <a:latin typeface="+mn-lt"/>
                <a:ea typeface="+mn-ea"/>
              </a:rPr>
              <a:t>：</a:t>
            </a:r>
            <a:r>
              <a:rPr lang="zh-CN" altLang="en-US">
                <a:latin typeface="+mn-lt"/>
                <a:ea typeface="+mn-ea"/>
              </a:rPr>
              <a:t>支持全局</a:t>
            </a:r>
            <a:r>
              <a:rPr lang="en-US" altLang="zh-CN">
                <a:latin typeface="+mn-lt"/>
                <a:ea typeface="+mn-ea"/>
              </a:rPr>
              <a:t>/</a:t>
            </a:r>
            <a:r>
              <a:rPr lang="zh-CN" altLang="en-US">
                <a:latin typeface="+mn-lt"/>
                <a:ea typeface="+mn-ea"/>
              </a:rPr>
              <a:t>按产品检索、产品和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中英文检索、快速查看最近搜索</a:t>
            </a:r>
            <a:r>
              <a:rPr lang="en-US" altLang="zh-CN">
                <a:latin typeface="+mn-lt"/>
                <a:ea typeface="+mn-ea"/>
              </a:rPr>
              <a:t>/</a:t>
            </a:r>
            <a:r>
              <a:rPr lang="zh-CN" altLang="en-US">
                <a:latin typeface="+mn-lt"/>
                <a:ea typeface="+mn-ea"/>
              </a:rPr>
              <a:t>使用的产品或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，同时还支持关注常用产品</a:t>
            </a:r>
            <a:r>
              <a:rPr lang="en-US" altLang="zh-CN" smtClean="0">
                <a:latin typeface="+mn-lt"/>
                <a:ea typeface="+mn-ea"/>
              </a:rPr>
              <a:t>API</a:t>
            </a:r>
            <a:r>
              <a:rPr lang="zh-CN" altLang="en-US" smtClean="0">
                <a:latin typeface="+mn-lt"/>
                <a:ea typeface="+mn-ea"/>
              </a:rPr>
              <a:t>。</a:t>
            </a:r>
            <a:endParaRPr lang="en-US" altLang="zh-CN" smtClean="0">
              <a:latin typeface="+mn-lt"/>
              <a:ea typeface="+mn-ea"/>
            </a:endParaRPr>
          </a:p>
          <a:p>
            <a:r>
              <a:rPr lang="en-US" altLang="zh-CN" b="1">
                <a:solidFill>
                  <a:srgbClr val="C7000B"/>
                </a:solidFill>
                <a:latin typeface="+mn-lt"/>
                <a:ea typeface="+mn-ea"/>
              </a:rPr>
              <a:t>API</a:t>
            </a:r>
            <a:r>
              <a:rPr lang="zh-CN" altLang="en-US" b="1">
                <a:solidFill>
                  <a:srgbClr val="C7000B"/>
                </a:solidFill>
                <a:latin typeface="+mn-lt"/>
                <a:ea typeface="+mn-ea"/>
              </a:rPr>
              <a:t>文档查询</a:t>
            </a:r>
            <a:r>
              <a:rPr lang="zh-CN" altLang="en-US" b="1">
                <a:latin typeface="+mn-lt"/>
                <a:ea typeface="+mn-ea"/>
              </a:rPr>
              <a:t>：</a:t>
            </a:r>
            <a:r>
              <a:rPr lang="zh-CN" altLang="en-US">
                <a:latin typeface="+mn-lt"/>
                <a:ea typeface="+mn-ea"/>
              </a:rPr>
              <a:t>能快捷查询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详情和参数说明，具备规范的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文档结构、接口说明、请求参数</a:t>
            </a:r>
            <a:r>
              <a:rPr lang="en-US" altLang="zh-CN">
                <a:latin typeface="+mn-lt"/>
                <a:ea typeface="+mn-ea"/>
              </a:rPr>
              <a:t>/</a:t>
            </a:r>
            <a:r>
              <a:rPr lang="zh-CN" altLang="en-US">
                <a:latin typeface="+mn-lt"/>
                <a:ea typeface="+mn-ea"/>
              </a:rPr>
              <a:t>示例、 返回参数</a:t>
            </a:r>
            <a:r>
              <a:rPr lang="en-US" altLang="zh-CN">
                <a:latin typeface="+mn-lt"/>
                <a:ea typeface="+mn-ea"/>
              </a:rPr>
              <a:t>/</a:t>
            </a:r>
            <a:r>
              <a:rPr lang="zh-CN" altLang="en-US">
                <a:latin typeface="+mn-lt"/>
                <a:ea typeface="+mn-ea"/>
              </a:rPr>
              <a:t>示例、错误码、</a:t>
            </a:r>
            <a:r>
              <a:rPr lang="en-US" altLang="zh-CN">
                <a:latin typeface="+mn-lt"/>
                <a:ea typeface="+mn-ea"/>
              </a:rPr>
              <a:t>SDK</a:t>
            </a:r>
            <a:r>
              <a:rPr lang="zh-CN" altLang="en-US">
                <a:latin typeface="+mn-lt"/>
                <a:ea typeface="+mn-ea"/>
              </a:rPr>
              <a:t>等。</a:t>
            </a:r>
          </a:p>
          <a:p>
            <a:r>
              <a:rPr lang="en-US" altLang="zh-CN" b="1">
                <a:solidFill>
                  <a:srgbClr val="C7000B"/>
                </a:solidFill>
                <a:latin typeface="+mn-lt"/>
                <a:ea typeface="+mn-ea"/>
              </a:rPr>
              <a:t>API</a:t>
            </a:r>
            <a:r>
              <a:rPr lang="zh-CN" altLang="en-US" b="1">
                <a:solidFill>
                  <a:srgbClr val="C7000B"/>
                </a:solidFill>
                <a:latin typeface="+mn-lt"/>
                <a:ea typeface="+mn-ea"/>
              </a:rPr>
              <a:t>参数辅助填写</a:t>
            </a:r>
            <a:r>
              <a:rPr lang="zh-CN" altLang="en-US" b="1">
                <a:latin typeface="+mn-lt"/>
                <a:ea typeface="+mn-ea"/>
              </a:rPr>
              <a:t>：</a:t>
            </a:r>
            <a:r>
              <a:rPr lang="zh-CN" altLang="en-US">
                <a:latin typeface="+mn-lt"/>
                <a:ea typeface="+mn-ea"/>
              </a:rPr>
              <a:t>支持</a:t>
            </a:r>
            <a:r>
              <a:rPr lang="en-US" altLang="zh-CN">
                <a:latin typeface="+mn-lt"/>
                <a:ea typeface="+mn-ea"/>
              </a:rPr>
              <a:t>OpenAPI</a:t>
            </a:r>
            <a:r>
              <a:rPr lang="zh-CN" altLang="en-US">
                <a:latin typeface="+mn-lt"/>
                <a:ea typeface="+mn-ea"/>
              </a:rPr>
              <a:t>参数表格化、可视化；详细的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参数描述及示例说明，让参数填写更简单；同时支持</a:t>
            </a:r>
            <a:r>
              <a:rPr lang="en-US" altLang="zh-CN">
                <a:latin typeface="+mn-lt"/>
                <a:ea typeface="+mn-ea"/>
              </a:rPr>
              <a:t>Region</a:t>
            </a:r>
            <a:r>
              <a:rPr lang="zh-CN" altLang="en-US">
                <a:latin typeface="+mn-lt"/>
                <a:ea typeface="+mn-ea"/>
              </a:rPr>
              <a:t>、</a:t>
            </a:r>
            <a:r>
              <a:rPr lang="en-US" altLang="zh-CN">
                <a:latin typeface="+mn-lt"/>
                <a:ea typeface="+mn-ea"/>
              </a:rPr>
              <a:t>Token</a:t>
            </a:r>
            <a:r>
              <a:rPr lang="zh-CN" altLang="en-US">
                <a:latin typeface="+mn-lt"/>
                <a:ea typeface="+mn-ea"/>
              </a:rPr>
              <a:t>、</a:t>
            </a:r>
            <a:r>
              <a:rPr lang="en-US" altLang="zh-CN">
                <a:latin typeface="+mn-lt"/>
                <a:ea typeface="+mn-ea"/>
              </a:rPr>
              <a:t>Project_id</a:t>
            </a:r>
            <a:r>
              <a:rPr lang="zh-CN" altLang="en-US">
                <a:latin typeface="+mn-lt"/>
                <a:ea typeface="+mn-ea"/>
              </a:rPr>
              <a:t>自动获取，自动填写</a:t>
            </a:r>
            <a:r>
              <a:rPr lang="zh-CN" altLang="en-US" smtClean="0">
                <a:latin typeface="+mn-lt"/>
                <a:ea typeface="+mn-ea"/>
              </a:rPr>
              <a:t>。</a:t>
            </a:r>
            <a:endParaRPr lang="en-US" altLang="zh-CN" smtClean="0">
              <a:latin typeface="+mn-lt"/>
              <a:ea typeface="+mn-ea"/>
            </a:endParaRPr>
          </a:p>
          <a:p>
            <a:r>
              <a:rPr lang="en-US" altLang="zh-CN" b="1">
                <a:solidFill>
                  <a:srgbClr val="C7000B"/>
                </a:solidFill>
                <a:latin typeface="+mn-lt"/>
                <a:ea typeface="+mn-ea"/>
              </a:rPr>
              <a:t>API</a:t>
            </a:r>
            <a:r>
              <a:rPr lang="zh-CN" altLang="en-US" b="1">
                <a:solidFill>
                  <a:srgbClr val="C7000B"/>
                </a:solidFill>
                <a:latin typeface="+mn-lt"/>
                <a:ea typeface="+mn-ea"/>
              </a:rPr>
              <a:t>可视化调试</a:t>
            </a:r>
            <a:r>
              <a:rPr lang="zh-CN" altLang="en-US" b="1">
                <a:latin typeface="+mn-lt"/>
                <a:ea typeface="+mn-ea"/>
              </a:rPr>
              <a:t>：</a:t>
            </a:r>
            <a:r>
              <a:rPr lang="zh-CN" altLang="en-US">
                <a:latin typeface="+mn-lt"/>
                <a:ea typeface="+mn-ea"/>
              </a:rPr>
              <a:t>支持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在线调试及自动获取错误码详情，从发现问题到解决问题</a:t>
            </a:r>
            <a:r>
              <a:rPr lang="zh-CN" altLang="en-US" smtClean="0">
                <a:latin typeface="+mn-lt"/>
                <a:ea typeface="+mn-ea"/>
              </a:rPr>
              <a:t>。</a:t>
            </a:r>
            <a:endParaRPr lang="en-US" altLang="zh-CN" smtClean="0">
              <a:latin typeface="+mn-lt"/>
              <a:ea typeface="+mn-ea"/>
            </a:endParaRPr>
          </a:p>
          <a:p>
            <a:r>
              <a:rPr lang="en-US" altLang="zh-CN" b="1">
                <a:solidFill>
                  <a:srgbClr val="C7000B"/>
                </a:solidFill>
                <a:latin typeface="+mn-lt"/>
                <a:ea typeface="+mn-ea"/>
              </a:rPr>
              <a:t>API</a:t>
            </a:r>
            <a:r>
              <a:rPr lang="zh-CN" altLang="en-US" b="1">
                <a:solidFill>
                  <a:srgbClr val="C7000B"/>
                </a:solidFill>
                <a:latin typeface="+mn-lt"/>
                <a:ea typeface="+mn-ea"/>
              </a:rPr>
              <a:t>错误码在线搜索</a:t>
            </a:r>
            <a:r>
              <a:rPr lang="zh-CN" altLang="en-US" b="1">
                <a:latin typeface="+mn-lt"/>
                <a:ea typeface="+mn-ea"/>
              </a:rPr>
              <a:t>：</a:t>
            </a:r>
            <a:r>
              <a:rPr lang="zh-CN" altLang="en-US">
                <a:latin typeface="+mn-lt"/>
                <a:ea typeface="+mn-ea"/>
              </a:rPr>
              <a:t>在</a:t>
            </a:r>
            <a:r>
              <a:rPr lang="en-US" altLang="zh-CN">
                <a:latin typeface="+mn-lt"/>
                <a:ea typeface="+mn-ea"/>
              </a:rPr>
              <a:t>API</a:t>
            </a:r>
            <a:r>
              <a:rPr lang="zh-CN" altLang="en-US">
                <a:latin typeface="+mn-lt"/>
                <a:ea typeface="+mn-ea"/>
              </a:rPr>
              <a:t>错误中心能查看产品全部错误码，并对错误码进行全局搜索和产品内搜索。</a:t>
            </a:r>
            <a:endParaRPr lang="en-US" altLang="zh-CN" smtClean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705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</a:rPr>
              <a:t>【</a:t>
            </a:r>
            <a:r>
              <a:rPr lang="zh-CN" altLang="en-US" smtClean="0">
                <a:latin typeface="+mn-lt"/>
              </a:rPr>
              <a:t>判断</a:t>
            </a:r>
            <a:r>
              <a:rPr lang="en-US" altLang="zh-CN" smtClean="0">
                <a:latin typeface="+mn-lt"/>
              </a:rPr>
              <a:t>】</a:t>
            </a:r>
            <a:r>
              <a:rPr lang="zh-CN" altLang="en-US" smtClean="0">
                <a:latin typeface="+mn-lt"/>
              </a:rPr>
              <a:t>弹性云服务器</a:t>
            </a:r>
            <a:r>
              <a:rPr lang="en-US" altLang="zh-CN" smtClean="0">
                <a:latin typeface="+mn-lt"/>
              </a:rPr>
              <a:t>(Elastic Cloud Server)</a:t>
            </a:r>
            <a:r>
              <a:rPr lang="zh-CN" altLang="en-US" smtClean="0">
                <a:latin typeface="+mn-lt"/>
              </a:rPr>
              <a:t>是华为云推出的一种可随时获取、弹性可扩展的计算云服务器，帮助您打造可靠、安全、灵活、高效的应用环境，确保业务持久稳定运行。</a:t>
            </a:r>
            <a:endParaRPr lang="en-US" altLang="zh-CN" smtClean="0">
              <a:latin typeface="+mn-lt"/>
            </a:endParaRPr>
          </a:p>
          <a:p>
            <a:r>
              <a:rPr lang="en-US" altLang="zh-CN" smtClean="0">
                <a:latin typeface="+mn-lt"/>
              </a:rPr>
              <a:t>【</a:t>
            </a:r>
            <a:r>
              <a:rPr lang="zh-CN" altLang="en-US" smtClean="0">
                <a:latin typeface="+mn-lt"/>
              </a:rPr>
              <a:t>多选</a:t>
            </a:r>
            <a:r>
              <a:rPr lang="en-US" altLang="zh-CN" smtClean="0">
                <a:latin typeface="+mn-lt"/>
              </a:rPr>
              <a:t>】</a:t>
            </a:r>
            <a:r>
              <a:rPr lang="zh-CN" altLang="en-US" smtClean="0">
                <a:latin typeface="+mn-lt"/>
              </a:rPr>
              <a:t>华为云一站式</a:t>
            </a:r>
            <a:r>
              <a:rPr lang="en-US" altLang="zh-CN" smtClean="0">
                <a:latin typeface="+mn-lt"/>
              </a:rPr>
              <a:t>API Explorer</a:t>
            </a:r>
            <a:r>
              <a:rPr lang="zh-CN" altLang="en-US" smtClean="0">
                <a:latin typeface="+mn-lt"/>
              </a:rPr>
              <a:t>提供哪些能力？</a:t>
            </a:r>
            <a:endParaRPr lang="en-US" altLang="zh-CN" smtClean="0">
              <a:latin typeface="+mn-lt"/>
            </a:endParaRPr>
          </a:p>
          <a:p>
            <a:pPr marL="0" indent="0">
              <a:buNone/>
            </a:pPr>
            <a:r>
              <a:rPr lang="en-US" altLang="zh-CN" smtClean="0">
                <a:latin typeface="+mn-lt"/>
              </a:rPr>
              <a:t>A</a:t>
            </a:r>
            <a:r>
              <a:rPr lang="en-US" altLang="zh-CN" smtClean="0">
                <a:latin typeface="+mn-lt"/>
              </a:rPr>
              <a:t>. </a:t>
            </a:r>
            <a:r>
              <a:rPr lang="en-US" altLang="zh-CN" smtClean="0">
                <a:latin typeface="+mn-lt"/>
              </a:rPr>
              <a:t>API</a:t>
            </a:r>
            <a:r>
              <a:rPr lang="zh-CN" altLang="en-US" smtClean="0">
                <a:latin typeface="+mn-lt"/>
              </a:rPr>
              <a:t>快速检索  </a:t>
            </a:r>
            <a:r>
              <a:rPr lang="en-US" altLang="zh-CN" smtClean="0">
                <a:latin typeface="+mn-lt"/>
              </a:rPr>
              <a:t>B</a:t>
            </a:r>
            <a:r>
              <a:rPr lang="en-US" altLang="zh-CN" smtClean="0">
                <a:latin typeface="+mn-lt"/>
              </a:rPr>
              <a:t>. </a:t>
            </a:r>
            <a:r>
              <a:rPr lang="en-US" altLang="zh-CN" smtClean="0">
                <a:latin typeface="+mn-lt"/>
              </a:rPr>
              <a:t>API</a:t>
            </a:r>
            <a:r>
              <a:rPr lang="zh-CN" altLang="en-US" smtClean="0">
                <a:latin typeface="+mn-lt"/>
              </a:rPr>
              <a:t>参数辅助填写  </a:t>
            </a:r>
            <a:r>
              <a:rPr lang="en-US" altLang="zh-CN" smtClean="0">
                <a:latin typeface="+mn-lt"/>
              </a:rPr>
              <a:t>C</a:t>
            </a:r>
            <a:r>
              <a:rPr lang="en-US" altLang="zh-CN" smtClean="0">
                <a:latin typeface="+mn-lt"/>
              </a:rPr>
              <a:t>. </a:t>
            </a:r>
            <a:r>
              <a:rPr lang="en-US" altLang="zh-CN" smtClean="0">
                <a:latin typeface="+mn-lt"/>
              </a:rPr>
              <a:t>API</a:t>
            </a:r>
            <a:r>
              <a:rPr lang="zh-CN" altLang="en-US" smtClean="0">
                <a:latin typeface="+mn-lt"/>
              </a:rPr>
              <a:t>可视化调试  </a:t>
            </a:r>
            <a:r>
              <a:rPr lang="en-US" altLang="zh-CN" smtClean="0">
                <a:latin typeface="+mn-lt"/>
              </a:rPr>
              <a:t>D</a:t>
            </a:r>
            <a:r>
              <a:rPr lang="en-US" altLang="zh-CN" smtClean="0">
                <a:latin typeface="+mn-lt"/>
              </a:rPr>
              <a:t>. </a:t>
            </a:r>
            <a:r>
              <a:rPr lang="en-US" altLang="zh-CN" smtClean="0">
                <a:latin typeface="+mn-lt"/>
              </a:rPr>
              <a:t>API</a:t>
            </a:r>
            <a:r>
              <a:rPr lang="zh-CN" altLang="en-US" smtClean="0">
                <a:latin typeface="+mn-lt"/>
              </a:rPr>
              <a:t>错误码在线搜索</a:t>
            </a:r>
            <a:r>
              <a:rPr lang="en-US" altLang="zh-CN" smtClean="0">
                <a:latin typeface="+mn-lt"/>
              </a:rPr>
              <a:t/>
            </a:r>
            <a:br>
              <a:rPr lang="en-US" altLang="zh-CN" smtClean="0">
                <a:latin typeface="+mn-lt"/>
              </a:rPr>
            </a:br>
            <a:endParaRPr lang="en-US" altLang="zh-CN" smtClean="0">
              <a:latin typeface="+mn-lt"/>
            </a:endParaRPr>
          </a:p>
          <a:p>
            <a:pPr lvl="1"/>
            <a:endParaRPr lang="en-US" altLang="zh-CN" smtClean="0">
              <a:latin typeface="+mn-lt"/>
            </a:endParaRPr>
          </a:p>
          <a:p>
            <a:pPr lvl="1"/>
            <a:endParaRPr lang="zh-CN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61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zh-CN" altLang="en-US">
                <a:latin typeface="+mn-lt"/>
                <a:ea typeface="+mn-ea"/>
              </a:rPr>
              <a:t>弹性云服务器</a:t>
            </a:r>
            <a:r>
              <a:rPr lang="en-US" altLang="zh-CN">
                <a:latin typeface="+mn-lt"/>
                <a:ea typeface="+mn-ea"/>
              </a:rPr>
              <a:t>ECS</a:t>
            </a:r>
          </a:p>
          <a:p>
            <a:r>
              <a:rPr lang="zh-CN" altLang="en-US">
                <a:latin typeface="+mn-lt"/>
                <a:ea typeface="+mn-ea"/>
              </a:rPr>
              <a:t>数据接入服务</a:t>
            </a:r>
            <a:r>
              <a:rPr lang="en-US" altLang="zh-CN">
                <a:latin typeface="+mn-lt"/>
                <a:ea typeface="+mn-ea"/>
              </a:rPr>
              <a:t>DIS</a:t>
            </a:r>
          </a:p>
          <a:p>
            <a:r>
              <a:rPr lang="zh-CN" altLang="en-US">
                <a:latin typeface="+mn-lt"/>
                <a:ea typeface="+mn-ea"/>
              </a:rPr>
              <a:t>对象存储服务</a:t>
            </a:r>
            <a:r>
              <a:rPr lang="en-US" altLang="zh-CN">
                <a:latin typeface="+mn-lt"/>
                <a:ea typeface="+mn-ea"/>
              </a:rPr>
              <a:t>OBS</a:t>
            </a:r>
          </a:p>
          <a:p>
            <a:r>
              <a:rPr lang="en-US" altLang="zh-CN">
                <a:latin typeface="+mn-lt"/>
                <a:ea typeface="+mn-ea"/>
              </a:rPr>
              <a:t>AI</a:t>
            </a:r>
            <a:r>
              <a:rPr lang="zh-CN" altLang="en-US">
                <a:latin typeface="+mn-lt"/>
                <a:ea typeface="+mn-ea"/>
              </a:rPr>
              <a:t>开发平台</a:t>
            </a:r>
            <a:r>
              <a:rPr lang="en-US" altLang="zh-CN">
                <a:latin typeface="+mn-lt"/>
                <a:ea typeface="+mn-ea"/>
              </a:rPr>
              <a:t>ModelArts</a:t>
            </a:r>
          </a:p>
          <a:p>
            <a:r>
              <a:rPr lang="zh-CN" altLang="en-US">
                <a:latin typeface="+mn-lt"/>
                <a:ea typeface="+mn-ea"/>
              </a:rPr>
              <a:t>华为云一站式</a:t>
            </a:r>
            <a:r>
              <a:rPr lang="en-US" altLang="zh-CN">
                <a:latin typeface="+mn-lt"/>
                <a:ea typeface="+mn-ea"/>
              </a:rPr>
              <a:t>API Explorer</a:t>
            </a:r>
          </a:p>
          <a:p>
            <a:pPr marL="0" indent="0">
              <a:buNone/>
            </a:pPr>
            <a:endParaRPr lang="en-US" altLang="zh-CN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79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6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>
                <a:cs typeface="Huawei Sans" panose="020C0503030203020204" pitchFamily="34" charset="0"/>
              </a:rPr>
              <a:t>IoT</a:t>
            </a:r>
            <a:r>
              <a:rPr lang="zh-CN" altLang="en-US" smtClean="0">
                <a:cs typeface="Huawei Sans" panose="020C0503030203020204" pitchFamily="34" charset="0"/>
              </a:rPr>
              <a:t>相关云服务介绍</a:t>
            </a:r>
            <a:endParaRPr lang="zh-CN" altLang="en-US"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28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/>
          <p:cNvSpPr>
            <a:spLocks noGrp="1"/>
          </p:cNvSpPr>
          <p:nvPr>
            <p:ph type="body" sz="quarter" idx="10"/>
          </p:nvPr>
        </p:nvSpPr>
        <p:spPr>
          <a:xfrm>
            <a:off x="1019174" y="1929726"/>
            <a:ext cx="10153651" cy="4082668"/>
          </a:xfrm>
        </p:spPr>
        <p:txBody>
          <a:bodyPr/>
          <a:lstStyle/>
          <a:p>
            <a:r>
              <a:rPr lang="zh-CN" altLang="en-US" sz="2000">
                <a:latin typeface="+mn-lt"/>
              </a:rPr>
              <a:t>华为云用</a:t>
            </a:r>
            <a:r>
              <a:rPr lang="zh-CN" altLang="en-US" sz="2000" b="1">
                <a:solidFill>
                  <a:srgbClr val="C00000"/>
                </a:solidFill>
                <a:latin typeface="+mn-lt"/>
              </a:rPr>
              <a:t>在线的方式</a:t>
            </a:r>
            <a:r>
              <a:rPr lang="zh-CN" altLang="en-US" sz="2000">
                <a:latin typeface="+mn-lt"/>
              </a:rPr>
              <a:t>将华为</a:t>
            </a:r>
            <a:r>
              <a:rPr lang="en-US" altLang="zh-CN" sz="2000">
                <a:latin typeface="+mn-lt"/>
              </a:rPr>
              <a:t>30</a:t>
            </a:r>
            <a:r>
              <a:rPr lang="zh-CN" altLang="en-US" sz="2000">
                <a:latin typeface="+mn-lt"/>
              </a:rPr>
              <a:t>多年在</a:t>
            </a:r>
            <a:r>
              <a:rPr lang="en-US" altLang="zh-CN" sz="2000">
                <a:latin typeface="+mn-lt"/>
              </a:rPr>
              <a:t>ICT</a:t>
            </a:r>
            <a:r>
              <a:rPr lang="zh-CN" altLang="en-US" sz="2000">
                <a:latin typeface="+mn-lt"/>
              </a:rPr>
              <a:t>基础设施领域的技术积累和产品解决方案开放给客户，致力于提供</a:t>
            </a:r>
            <a:r>
              <a:rPr lang="zh-CN" altLang="en-US" sz="2000" b="1">
                <a:solidFill>
                  <a:srgbClr val="C00000"/>
                </a:solidFill>
                <a:latin typeface="+mn-lt"/>
              </a:rPr>
              <a:t>稳定可靠</a:t>
            </a:r>
            <a:r>
              <a:rPr lang="zh-CN" altLang="en-US" sz="2000">
                <a:latin typeface="+mn-lt"/>
              </a:rPr>
              <a:t>、</a:t>
            </a:r>
            <a:r>
              <a:rPr lang="zh-CN" altLang="en-US" sz="2000" b="1">
                <a:solidFill>
                  <a:srgbClr val="C00000"/>
                </a:solidFill>
                <a:latin typeface="+mn-lt"/>
              </a:rPr>
              <a:t>安全可信</a:t>
            </a:r>
            <a:r>
              <a:rPr lang="zh-CN" altLang="en-US" sz="2000">
                <a:latin typeface="+mn-lt"/>
              </a:rPr>
              <a:t>、</a:t>
            </a:r>
            <a:r>
              <a:rPr lang="zh-CN" altLang="en-US" sz="2000" b="1">
                <a:solidFill>
                  <a:srgbClr val="C00000"/>
                </a:solidFill>
                <a:latin typeface="+mn-lt"/>
              </a:rPr>
              <a:t>可持续创新</a:t>
            </a:r>
            <a:r>
              <a:rPr lang="zh-CN" altLang="en-US" sz="2000">
                <a:latin typeface="+mn-lt"/>
              </a:rPr>
              <a:t>的云服务，做智能世界的“黑土地”，推进实现“用得起、用得好、用得放心”的普惠</a:t>
            </a:r>
            <a:r>
              <a:rPr lang="en-US" altLang="zh-CN" sz="2000">
                <a:latin typeface="+mn-lt"/>
              </a:rPr>
              <a:t>AI</a:t>
            </a:r>
            <a:r>
              <a:rPr lang="zh-CN" altLang="en-US" sz="2000">
                <a:latin typeface="+mn-lt"/>
              </a:rPr>
              <a:t>。华为云作为底座，为华为全栈全场景</a:t>
            </a:r>
            <a:r>
              <a:rPr lang="en-US" altLang="zh-CN" sz="2000">
                <a:latin typeface="+mn-lt"/>
              </a:rPr>
              <a:t>AI</a:t>
            </a:r>
            <a:r>
              <a:rPr lang="zh-CN" altLang="en-US" sz="2000">
                <a:latin typeface="+mn-lt"/>
              </a:rPr>
              <a:t>战略提供强大的算力平台和更易用的开发平台。</a:t>
            </a:r>
            <a:endParaRPr lang="zh-CN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868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</a:rPr>
              <a:t>学完本课程后，您将能够：</a:t>
            </a:r>
          </a:p>
          <a:p>
            <a:pPr lvl="1"/>
            <a:r>
              <a:rPr lang="zh-CN" altLang="en-US" smtClean="0">
                <a:latin typeface="+mn-lt"/>
              </a:rPr>
              <a:t>了解弹性云服务器、数据接入服务、对象存储服务、</a:t>
            </a:r>
            <a:r>
              <a:rPr lang="en-US" altLang="zh-CN" smtClean="0">
                <a:latin typeface="+mn-lt"/>
              </a:rPr>
              <a:t>ModelArts</a:t>
            </a:r>
            <a:r>
              <a:rPr lang="zh-CN" altLang="en-US" smtClean="0">
                <a:latin typeface="+mn-lt"/>
              </a:rPr>
              <a:t>、</a:t>
            </a:r>
            <a:r>
              <a:rPr lang="en-US" altLang="zh-CN" smtClean="0">
                <a:latin typeface="+mn-lt"/>
              </a:rPr>
              <a:t>API Explorer</a:t>
            </a:r>
          </a:p>
          <a:p>
            <a:pPr lvl="1"/>
            <a:r>
              <a:rPr lang="zh-CN" altLang="en-US" smtClean="0">
                <a:latin typeface="+mn-lt"/>
              </a:rPr>
              <a:t>描述各服务的功能</a:t>
            </a:r>
            <a:endParaRPr lang="en-US" altLang="zh-CN" smtClean="0">
              <a:latin typeface="+mn-lt"/>
            </a:endParaRPr>
          </a:p>
          <a:p>
            <a:endParaRPr lang="zh-CN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945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b="1" smtClean="0">
                <a:latin typeface="+mn-lt"/>
                <a:ea typeface="+mn-ea"/>
              </a:rPr>
              <a:t>弹性云服务器</a:t>
            </a:r>
            <a:r>
              <a:rPr lang="en-US" altLang="zh-CN" b="1" smtClean="0">
                <a:latin typeface="+mn-lt"/>
                <a:ea typeface="+mn-ea"/>
              </a:rPr>
              <a:t>ECS</a:t>
            </a: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数据接入服务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DIS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对象存储服务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OBS</a:t>
            </a:r>
            <a:endParaRPr lang="en-US" altLang="zh-CN" b="1" smtClean="0">
              <a:latin typeface="+mn-lt"/>
              <a:ea typeface="+mn-ea"/>
            </a:endParaRPr>
          </a:p>
          <a:p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AI</a:t>
            </a:r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开发平台</a:t>
            </a:r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ModelArts</a:t>
            </a:r>
          </a:p>
          <a:p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华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为云一站式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API Explorer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53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弹性云服务器</a:t>
            </a:r>
            <a:r>
              <a:rPr lang="en-US" altLang="zh-CN" smtClean="0">
                <a:latin typeface="+mn-lt"/>
                <a:ea typeface="+mn-ea"/>
              </a:rPr>
              <a:t>ECS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弹性云服务器</a:t>
            </a:r>
            <a:r>
              <a:rPr lang="en-US" altLang="zh-CN" smtClean="0">
                <a:latin typeface="+mn-lt"/>
                <a:ea typeface="+mn-ea"/>
              </a:rPr>
              <a:t>(Elastic Cloud Server)</a:t>
            </a:r>
            <a:r>
              <a:rPr lang="zh-CN" altLang="en-US" smtClean="0">
                <a:latin typeface="+mn-lt"/>
                <a:ea typeface="+mn-ea"/>
              </a:rPr>
              <a:t>是华为云推出的一种可随时获取、弹性可扩展的计算云服务器，帮助您打造可靠、安全、灵活、高效的应用环境，确保业务持久稳定运行。</a:t>
            </a:r>
            <a:endParaRPr lang="en-US" altLang="zh-CN">
              <a:latin typeface="+mn-lt"/>
              <a:ea typeface="+mn-ea"/>
            </a:endParaRPr>
          </a:p>
        </p:txBody>
      </p:sp>
      <p:sp>
        <p:nvSpPr>
          <p:cNvPr id="48" name="AutoShape 2" descr="http://img3.imgtn.bdimg.com/it/u=2590233026,1134719353&amp;fm=26&amp;gp=0.jpg"/>
          <p:cNvSpPr>
            <a:spLocks noChangeAspect="1" noChangeArrowheads="1"/>
          </p:cNvSpPr>
          <p:nvPr/>
        </p:nvSpPr>
        <p:spPr bwMode="auto">
          <a:xfrm>
            <a:off x="823112" y="323406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1063" name="组合 1062"/>
          <p:cNvGrpSpPr/>
          <p:nvPr/>
        </p:nvGrpSpPr>
        <p:grpSpPr>
          <a:xfrm>
            <a:off x="1850053" y="2515431"/>
            <a:ext cx="8517134" cy="3853460"/>
            <a:chOff x="1735534" y="2379289"/>
            <a:chExt cx="9216378" cy="4234162"/>
          </a:xfrm>
        </p:grpSpPr>
        <p:sp>
          <p:nvSpPr>
            <p:cNvPr id="19" name="空心弧 18"/>
            <p:cNvSpPr/>
            <p:nvPr/>
          </p:nvSpPr>
          <p:spPr>
            <a:xfrm>
              <a:off x="5209953" y="5018567"/>
              <a:ext cx="1765005" cy="1594884"/>
            </a:xfrm>
            <a:prstGeom prst="blockArc">
              <a:avLst>
                <a:gd name="adj1" fmla="val 11197952"/>
                <a:gd name="adj2" fmla="val 21263123"/>
                <a:gd name="adj3" fmla="val 10071"/>
              </a:avLst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1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1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grpSp>
          <p:nvGrpSpPr>
            <p:cNvPr id="1062" name="组合 1061"/>
            <p:cNvGrpSpPr/>
            <p:nvPr/>
          </p:nvGrpSpPr>
          <p:grpSpPr>
            <a:xfrm>
              <a:off x="1735534" y="2379289"/>
              <a:ext cx="9216378" cy="3745064"/>
              <a:chOff x="1735534" y="2379289"/>
              <a:chExt cx="9216378" cy="3745064"/>
            </a:xfrm>
          </p:grpSpPr>
          <p:grpSp>
            <p:nvGrpSpPr>
              <p:cNvPr id="1061" name="组合 1060"/>
              <p:cNvGrpSpPr/>
              <p:nvPr/>
            </p:nvGrpSpPr>
            <p:grpSpPr>
              <a:xfrm>
                <a:off x="1735534" y="2496330"/>
                <a:ext cx="9216378" cy="3628023"/>
                <a:chOff x="1735534" y="2496330"/>
                <a:chExt cx="9216378" cy="3628023"/>
              </a:xfrm>
            </p:grpSpPr>
            <p:sp>
              <p:nvSpPr>
                <p:cNvPr id="1055" name="矩形 1054"/>
                <p:cNvSpPr/>
                <p:nvPr/>
              </p:nvSpPr>
              <p:spPr>
                <a:xfrm>
                  <a:off x="3434315" y="2496330"/>
                  <a:ext cx="1181197" cy="51019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pSp>
              <p:nvGrpSpPr>
                <p:cNvPr id="1060" name="组合 1059"/>
                <p:cNvGrpSpPr/>
                <p:nvPr/>
              </p:nvGrpSpPr>
              <p:grpSpPr>
                <a:xfrm>
                  <a:off x="1735534" y="2644815"/>
                  <a:ext cx="9216378" cy="3479538"/>
                  <a:chOff x="1735534" y="2644815"/>
                  <a:chExt cx="9216378" cy="3479538"/>
                </a:xfrm>
              </p:grpSpPr>
              <p:pic>
                <p:nvPicPr>
                  <p:cNvPr id="39" name="图片 38"/>
                  <p:cNvPicPr>
                    <a:picLocks noChangeAspect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382866" y="5307559"/>
                    <a:ext cx="1426268" cy="816794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  <p:sp>
                <p:nvSpPr>
                  <p:cNvPr id="23" name="圆角矩形 22"/>
                  <p:cNvSpPr/>
                  <p:nvPr/>
                </p:nvSpPr>
                <p:spPr>
                  <a:xfrm>
                    <a:off x="5752213" y="5688419"/>
                    <a:ext cx="680483" cy="239136"/>
                  </a:xfrm>
                  <a:prstGeom prst="roundRect">
                    <a:avLst/>
                  </a:prstGeom>
                  <a:no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cxnSp>
                <p:nvCxnSpPr>
                  <p:cNvPr id="25" name="直接连接符 24"/>
                  <p:cNvCxnSpPr/>
                  <p:nvPr/>
                </p:nvCxnSpPr>
                <p:spPr>
                  <a:xfrm>
                    <a:off x="5730944" y="5980720"/>
                    <a:ext cx="733647" cy="0"/>
                  </a:xfrm>
                  <a:prstGeom prst="line">
                    <a:avLst/>
                  </a:prstGeom>
                  <a:ln w="28575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6" name="椭圆 25"/>
                  <p:cNvSpPr/>
                  <p:nvPr/>
                </p:nvSpPr>
                <p:spPr>
                  <a:xfrm>
                    <a:off x="6209414" y="5758488"/>
                    <a:ext cx="74428" cy="92031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35" name="圆角右箭头 34"/>
                  <p:cNvSpPr/>
                  <p:nvPr/>
                </p:nvSpPr>
                <p:spPr>
                  <a:xfrm>
                    <a:off x="6959009" y="4878145"/>
                    <a:ext cx="914400" cy="792987"/>
                  </a:xfrm>
                  <a:prstGeom prst="bentArrow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3" name="圆角右箭头 42"/>
                  <p:cNvSpPr/>
                  <p:nvPr/>
                </p:nvSpPr>
                <p:spPr>
                  <a:xfrm>
                    <a:off x="6566124" y="3870251"/>
                    <a:ext cx="951594" cy="1300716"/>
                  </a:xfrm>
                  <a:prstGeom prst="bentArrow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4" name="圆角右箭头 43"/>
                  <p:cNvSpPr/>
                  <p:nvPr/>
                </p:nvSpPr>
                <p:spPr>
                  <a:xfrm>
                    <a:off x="6209414" y="2945219"/>
                    <a:ext cx="1158429" cy="2073348"/>
                  </a:xfrm>
                  <a:prstGeom prst="bentArrow">
                    <a:avLst>
                      <a:gd name="adj1" fmla="val 22950"/>
                      <a:gd name="adj2" fmla="val 18067"/>
                      <a:gd name="adj3" fmla="val 25000"/>
                      <a:gd name="adj4" fmla="val 45586"/>
                    </a:avLst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59" name="图片 58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082782" y="4701727"/>
                    <a:ext cx="704098" cy="662539"/>
                  </a:xfrm>
                  <a:prstGeom prst="rect">
                    <a:avLst/>
                  </a:prstGeom>
                </p:spPr>
              </p:pic>
              <p:sp>
                <p:nvSpPr>
                  <p:cNvPr id="45" name="矩形 44"/>
                  <p:cNvSpPr/>
                  <p:nvPr/>
                </p:nvSpPr>
                <p:spPr>
                  <a:xfrm>
                    <a:off x="8112738" y="4878145"/>
                    <a:ext cx="658591" cy="29282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altLang="zh-CN" sz="1200" smtClean="0"/>
                      <a:t>CPU</a:t>
                    </a:r>
                    <a:endParaRPr lang="zh-CN" altLang="en-US" sz="1200"/>
                  </a:p>
                </p:txBody>
              </p:sp>
              <p:grpSp>
                <p:nvGrpSpPr>
                  <p:cNvPr id="1039" name="组合 1038"/>
                  <p:cNvGrpSpPr/>
                  <p:nvPr/>
                </p:nvGrpSpPr>
                <p:grpSpPr>
                  <a:xfrm>
                    <a:off x="7873410" y="3870251"/>
                    <a:ext cx="1146286" cy="616003"/>
                    <a:chOff x="7873409" y="3528238"/>
                    <a:chExt cx="1663996" cy="1022283"/>
                  </a:xfrm>
                </p:grpSpPr>
                <p:cxnSp>
                  <p:nvCxnSpPr>
                    <p:cNvPr id="61" name="直接连接符 60"/>
                    <p:cNvCxnSpPr/>
                    <p:nvPr/>
                  </p:nvCxnSpPr>
                  <p:spPr>
                    <a:xfrm>
                      <a:off x="7873409" y="4019107"/>
                      <a:ext cx="1663996" cy="1063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直接连接符 62"/>
                    <p:cNvCxnSpPr/>
                    <p:nvPr/>
                  </p:nvCxnSpPr>
                  <p:spPr>
                    <a:xfrm>
                      <a:off x="8229075" y="4019107"/>
                      <a:ext cx="0" cy="30834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5" name="直接连接符 1024"/>
                    <p:cNvCxnSpPr/>
                    <p:nvPr/>
                  </p:nvCxnSpPr>
                  <p:spPr>
                    <a:xfrm flipV="1">
                      <a:off x="8684146" y="3707486"/>
                      <a:ext cx="10633" cy="30834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1" name="直接连接符 1030"/>
                    <p:cNvCxnSpPr/>
                    <p:nvPr/>
                  </p:nvCxnSpPr>
                  <p:spPr>
                    <a:xfrm>
                      <a:off x="9185139" y="4019107"/>
                      <a:ext cx="0" cy="34131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038" name="组合 1037"/>
                    <p:cNvGrpSpPr/>
                    <p:nvPr/>
                  </p:nvGrpSpPr>
                  <p:grpSpPr>
                    <a:xfrm>
                      <a:off x="8050883" y="4327451"/>
                      <a:ext cx="352049" cy="193158"/>
                      <a:chOff x="8050883" y="4327451"/>
                      <a:chExt cx="352049" cy="193158"/>
                    </a:xfrm>
                  </p:grpSpPr>
                  <p:sp>
                    <p:nvSpPr>
                      <p:cNvPr id="1032" name="矩形 1031"/>
                      <p:cNvSpPr/>
                      <p:nvPr/>
                    </p:nvSpPr>
                    <p:spPr>
                      <a:xfrm>
                        <a:off x="8050883" y="4327451"/>
                        <a:ext cx="352049" cy="19315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CN" altLang="en-US"/>
                      </a:p>
                    </p:txBody>
                  </p:sp>
                  <p:cxnSp>
                    <p:nvCxnSpPr>
                      <p:cNvPr id="1034" name="直接连接符 1033"/>
                      <p:cNvCxnSpPr>
                        <a:stCxn id="1032" idx="1"/>
                        <a:endCxn id="1032" idx="3"/>
                      </p:cNvCxnSpPr>
                      <p:nvPr/>
                    </p:nvCxnSpPr>
                    <p:spPr>
                      <a:xfrm>
                        <a:off x="8050883" y="4424030"/>
                        <a:ext cx="352049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6" name="直接连接符 1035"/>
                      <p:cNvCxnSpPr>
                        <a:stCxn id="1032" idx="0"/>
                        <a:endCxn id="1032" idx="2"/>
                      </p:cNvCxnSpPr>
                      <p:nvPr/>
                    </p:nvCxnSpPr>
                    <p:spPr>
                      <a:xfrm>
                        <a:off x="8226908" y="4327451"/>
                        <a:ext cx="0" cy="193158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37" name="椭圆 1036"/>
                    <p:cNvSpPr/>
                    <p:nvPr/>
                  </p:nvSpPr>
                  <p:spPr>
                    <a:xfrm>
                      <a:off x="8205641" y="3992526"/>
                      <a:ext cx="45719" cy="47847"/>
                    </a:xfrm>
                    <a:prstGeom prst="ellips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78" name="椭圆 77"/>
                    <p:cNvSpPr/>
                    <p:nvPr/>
                  </p:nvSpPr>
                  <p:spPr>
                    <a:xfrm>
                      <a:off x="8666382" y="4006697"/>
                      <a:ext cx="45719" cy="47847"/>
                    </a:xfrm>
                    <a:prstGeom prst="ellips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79" name="椭圆 78"/>
                    <p:cNvSpPr/>
                    <p:nvPr/>
                  </p:nvSpPr>
                  <p:spPr>
                    <a:xfrm>
                      <a:off x="9155486" y="4017330"/>
                      <a:ext cx="45719" cy="47847"/>
                    </a:xfrm>
                    <a:prstGeom prst="ellips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grpSp>
                  <p:nvGrpSpPr>
                    <p:cNvPr id="81" name="组合 80"/>
                    <p:cNvGrpSpPr/>
                    <p:nvPr/>
                  </p:nvGrpSpPr>
                  <p:grpSpPr>
                    <a:xfrm>
                      <a:off x="8518754" y="3528238"/>
                      <a:ext cx="352049" cy="193158"/>
                      <a:chOff x="8050883" y="4327451"/>
                      <a:chExt cx="352049" cy="193158"/>
                    </a:xfrm>
                  </p:grpSpPr>
                  <p:sp>
                    <p:nvSpPr>
                      <p:cNvPr id="82" name="矩形 81"/>
                      <p:cNvSpPr/>
                      <p:nvPr/>
                    </p:nvSpPr>
                    <p:spPr>
                      <a:xfrm>
                        <a:off x="8050883" y="4327451"/>
                        <a:ext cx="352049" cy="19315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CN" altLang="en-US"/>
                      </a:p>
                    </p:txBody>
                  </p:sp>
                  <p:cxnSp>
                    <p:nvCxnSpPr>
                      <p:cNvPr id="83" name="直接连接符 82"/>
                      <p:cNvCxnSpPr>
                        <a:stCxn id="82" idx="1"/>
                        <a:endCxn id="82" idx="3"/>
                      </p:cNvCxnSpPr>
                      <p:nvPr/>
                    </p:nvCxnSpPr>
                    <p:spPr>
                      <a:xfrm>
                        <a:off x="8050883" y="4424030"/>
                        <a:ext cx="352049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4" name="直接连接符 83"/>
                      <p:cNvCxnSpPr>
                        <a:stCxn id="82" idx="0"/>
                        <a:endCxn id="82" idx="2"/>
                      </p:cNvCxnSpPr>
                      <p:nvPr/>
                    </p:nvCxnSpPr>
                    <p:spPr>
                      <a:xfrm>
                        <a:off x="8226908" y="4327451"/>
                        <a:ext cx="0" cy="193158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5" name="组合 84"/>
                    <p:cNvGrpSpPr/>
                    <p:nvPr/>
                  </p:nvGrpSpPr>
                  <p:grpSpPr>
                    <a:xfrm>
                      <a:off x="9009114" y="4357363"/>
                      <a:ext cx="352049" cy="193158"/>
                      <a:chOff x="8050883" y="4327451"/>
                      <a:chExt cx="352049" cy="193158"/>
                    </a:xfrm>
                  </p:grpSpPr>
                  <p:sp>
                    <p:nvSpPr>
                      <p:cNvPr id="86" name="矩形 85"/>
                      <p:cNvSpPr/>
                      <p:nvPr/>
                    </p:nvSpPr>
                    <p:spPr>
                      <a:xfrm>
                        <a:off x="8050883" y="4327451"/>
                        <a:ext cx="352049" cy="19315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CN" altLang="en-US"/>
                      </a:p>
                    </p:txBody>
                  </p:sp>
                  <p:cxnSp>
                    <p:nvCxnSpPr>
                      <p:cNvPr id="87" name="直接连接符 86"/>
                      <p:cNvCxnSpPr>
                        <a:stCxn id="86" idx="1"/>
                        <a:endCxn id="86" idx="3"/>
                      </p:cNvCxnSpPr>
                      <p:nvPr/>
                    </p:nvCxnSpPr>
                    <p:spPr>
                      <a:xfrm>
                        <a:off x="8050883" y="4424030"/>
                        <a:ext cx="352049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8" name="直接连接符 87"/>
                      <p:cNvCxnSpPr>
                        <a:stCxn id="86" idx="0"/>
                        <a:endCxn id="86" idx="2"/>
                      </p:cNvCxnSpPr>
                      <p:nvPr/>
                    </p:nvCxnSpPr>
                    <p:spPr>
                      <a:xfrm>
                        <a:off x="8226908" y="4327451"/>
                        <a:ext cx="0" cy="193158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040" name="矩形 1039"/>
                  <p:cNvSpPr/>
                  <p:nvPr/>
                </p:nvSpPr>
                <p:spPr>
                  <a:xfrm>
                    <a:off x="9047960" y="3870251"/>
                    <a:ext cx="1818168" cy="74427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网络</a:t>
                    </a:r>
                    <a:endParaRPr lang="en-US" altLang="zh-CN" sz="1400" smtClean="0">
                      <a:solidFill>
                        <a:schemeClr val="tx1"/>
                      </a:solidFill>
                    </a:endParaRPr>
                  </a:p>
                  <a:p>
                    <a:pPr algn="ctr"/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（</a:t>
                    </a:r>
                    <a:r>
                      <a:rPr lang="en-US" altLang="zh-CN" sz="1400" smtClean="0">
                        <a:solidFill>
                          <a:schemeClr val="tx1"/>
                        </a:solidFill>
                      </a:rPr>
                      <a:t>VPC+</a:t>
                    </a:r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安全组）</a:t>
                    </a:r>
                    <a:endParaRPr lang="zh-CN" altLang="en-US" sz="1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" name="矩形 90"/>
                  <p:cNvSpPr/>
                  <p:nvPr/>
                </p:nvSpPr>
                <p:spPr>
                  <a:xfrm>
                    <a:off x="9133744" y="4670887"/>
                    <a:ext cx="1818168" cy="74427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altLang="zh-CN" sz="1400" smtClean="0">
                        <a:solidFill>
                          <a:schemeClr val="tx1"/>
                        </a:solidFill>
                      </a:rPr>
                      <a:t>CPU</a:t>
                    </a:r>
                    <a:endParaRPr lang="zh-CN" altLang="en-US" sz="1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3" name="圆角右箭头 92"/>
                  <p:cNvSpPr/>
                  <p:nvPr/>
                </p:nvSpPr>
                <p:spPr>
                  <a:xfrm flipH="1">
                    <a:off x="4506930" y="4614530"/>
                    <a:ext cx="931270" cy="1003882"/>
                  </a:xfrm>
                  <a:prstGeom prst="bentArrow">
                    <a:avLst>
                      <a:gd name="adj1" fmla="val 25000"/>
                      <a:gd name="adj2" fmla="val 23659"/>
                      <a:gd name="adj3" fmla="val 25000"/>
                      <a:gd name="adj4" fmla="val 7548"/>
                    </a:avLst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" name="圆角右箭头 93"/>
                  <p:cNvSpPr/>
                  <p:nvPr/>
                </p:nvSpPr>
                <p:spPr>
                  <a:xfrm flipH="1">
                    <a:off x="4743652" y="3710621"/>
                    <a:ext cx="1103146" cy="1394919"/>
                  </a:xfrm>
                  <a:prstGeom prst="bentArrow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6" name="圆角右箭头 95"/>
                  <p:cNvSpPr/>
                  <p:nvPr/>
                </p:nvSpPr>
                <p:spPr>
                  <a:xfrm flipH="1">
                    <a:off x="4679035" y="2650445"/>
                    <a:ext cx="1403335" cy="2395869"/>
                  </a:xfrm>
                  <a:prstGeom prst="bentArrow">
                    <a:avLst>
                      <a:gd name="adj1" fmla="val 22950"/>
                      <a:gd name="adj2" fmla="val 18067"/>
                      <a:gd name="adj3" fmla="val 25000"/>
                      <a:gd name="adj4" fmla="val 45586"/>
                    </a:avLst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42" name="椭圆 1041"/>
                  <p:cNvSpPr/>
                  <p:nvPr/>
                </p:nvSpPr>
                <p:spPr>
                  <a:xfrm>
                    <a:off x="3764846" y="4531630"/>
                    <a:ext cx="637953" cy="639337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cxnSp>
                <p:nvCxnSpPr>
                  <p:cNvPr id="1044" name="直接连接符 1043"/>
                  <p:cNvCxnSpPr>
                    <a:stCxn id="1042" idx="7"/>
                    <a:endCxn id="1042" idx="3"/>
                  </p:cNvCxnSpPr>
                  <p:nvPr/>
                </p:nvCxnSpPr>
                <p:spPr>
                  <a:xfrm flipH="1">
                    <a:off x="3858272" y="4625259"/>
                    <a:ext cx="451101" cy="452079"/>
                  </a:xfrm>
                  <a:prstGeom prst="line">
                    <a:avLst/>
                  </a:prstGeom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46" name="直接连接符 1045"/>
                  <p:cNvCxnSpPr>
                    <a:stCxn id="1042" idx="1"/>
                    <a:endCxn id="1042" idx="5"/>
                  </p:cNvCxnSpPr>
                  <p:nvPr/>
                </p:nvCxnSpPr>
                <p:spPr>
                  <a:xfrm>
                    <a:off x="3858272" y="4625259"/>
                    <a:ext cx="451101" cy="452079"/>
                  </a:xfrm>
                  <a:prstGeom prst="line">
                    <a:avLst/>
                  </a:prstGeom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7" name="椭圆 1046"/>
                  <p:cNvSpPr/>
                  <p:nvPr/>
                </p:nvSpPr>
                <p:spPr>
                  <a:xfrm>
                    <a:off x="4008474" y="4765525"/>
                    <a:ext cx="159489" cy="176418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03" name="矩形 102"/>
                  <p:cNvSpPr/>
                  <p:nvPr/>
                </p:nvSpPr>
                <p:spPr>
                  <a:xfrm>
                    <a:off x="1816464" y="3575676"/>
                    <a:ext cx="2097450" cy="74427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zh-CN" altLang="en-US" sz="1400">
                        <a:solidFill>
                          <a:schemeClr val="tx1"/>
                        </a:solidFill>
                      </a:rPr>
                      <a:t>磁盘</a:t>
                    </a:r>
                    <a:endParaRPr lang="en-US" altLang="zh-CN" sz="1400" smtClean="0">
                      <a:solidFill>
                        <a:schemeClr val="tx1"/>
                      </a:solidFill>
                    </a:endParaRPr>
                  </a:p>
                  <a:p>
                    <a:pPr algn="ctr"/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（</a:t>
                    </a:r>
                    <a:r>
                      <a:rPr lang="en-US" altLang="zh-CN" sz="1400" smtClean="0">
                        <a:solidFill>
                          <a:schemeClr val="tx1"/>
                        </a:solidFill>
                      </a:rPr>
                      <a:t>40GB</a:t>
                    </a:r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系统盘</a:t>
                    </a:r>
                    <a:r>
                      <a:rPr lang="en-US" altLang="zh-CN" sz="1400" smtClean="0">
                        <a:solidFill>
                          <a:schemeClr val="tx1"/>
                        </a:solidFill>
                      </a:rPr>
                      <a:t>+100GB</a:t>
                    </a:r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数据盘）</a:t>
                    </a:r>
                    <a:endParaRPr lang="zh-CN" altLang="en-US" sz="1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48" name="矩形 1047"/>
                  <p:cNvSpPr/>
                  <p:nvPr/>
                </p:nvSpPr>
                <p:spPr>
                  <a:xfrm>
                    <a:off x="3850298" y="3551057"/>
                    <a:ext cx="648658" cy="871172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  <a:scene3d>
                    <a:camera prst="orthographicFront">
                      <a:rot lat="0" lon="0" rev="0"/>
                    </a:camera>
                    <a:lightRig rig="contrasting" dir="t">
                      <a:rot lat="0" lon="0" rev="7800000"/>
                    </a:lightRig>
                  </a:scene3d>
                  <a:sp3d>
                    <a:bevelT w="139700" h="1397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050" name="椭圆 1049"/>
                  <p:cNvSpPr/>
                  <p:nvPr/>
                </p:nvSpPr>
                <p:spPr>
                  <a:xfrm>
                    <a:off x="4008474" y="3710621"/>
                    <a:ext cx="394325" cy="46823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051" name="椭圆 1050"/>
                  <p:cNvSpPr/>
                  <p:nvPr/>
                </p:nvSpPr>
                <p:spPr>
                  <a:xfrm>
                    <a:off x="4103025" y="3848985"/>
                    <a:ext cx="218247" cy="209378"/>
                  </a:xfrm>
                  <a:prstGeom prst="ellipse">
                    <a:avLst/>
                  </a:prstGeom>
                  <a:solidFill>
                    <a:schemeClr val="accent6"/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054" name="流程图: 终止 1053"/>
                  <p:cNvSpPr/>
                  <p:nvPr/>
                </p:nvSpPr>
                <p:spPr>
                  <a:xfrm rot="7984898" flipH="1">
                    <a:off x="3804972" y="4169596"/>
                    <a:ext cx="407427" cy="100103"/>
                  </a:xfrm>
                  <a:prstGeom prst="flowChartTerminator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13" name="矩形 112"/>
                  <p:cNvSpPr/>
                  <p:nvPr/>
                </p:nvSpPr>
                <p:spPr>
                  <a:xfrm>
                    <a:off x="1735534" y="4535703"/>
                    <a:ext cx="2097450" cy="74427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镜像</a:t>
                    </a:r>
                    <a:endParaRPr lang="en-US" altLang="zh-CN" sz="1400" smtClean="0">
                      <a:solidFill>
                        <a:schemeClr val="tx1"/>
                      </a:solidFill>
                    </a:endParaRPr>
                  </a:p>
                  <a:p>
                    <a:pPr algn="ctr"/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（</a:t>
                    </a:r>
                    <a:r>
                      <a:rPr lang="en-US" altLang="zh-CN" sz="1400" smtClean="0">
                        <a:solidFill>
                          <a:schemeClr val="tx1"/>
                        </a:solidFill>
                      </a:rPr>
                      <a:t>CentOS 6.3 64bit</a:t>
                    </a:r>
                    <a:r>
                      <a:rPr lang="zh-CN" altLang="en-US" sz="1400" smtClean="0">
                        <a:solidFill>
                          <a:schemeClr val="tx1"/>
                        </a:solidFill>
                      </a:rPr>
                      <a:t>）</a:t>
                    </a:r>
                    <a:endParaRPr lang="zh-CN" altLang="en-US" sz="1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56" name="矩形 1055"/>
                  <p:cNvSpPr/>
                  <p:nvPr/>
                </p:nvSpPr>
                <p:spPr>
                  <a:xfrm>
                    <a:off x="3597014" y="2644815"/>
                    <a:ext cx="242651" cy="220346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16" name="矩形 115"/>
                  <p:cNvSpPr/>
                  <p:nvPr/>
                </p:nvSpPr>
                <p:spPr>
                  <a:xfrm>
                    <a:off x="3916593" y="2644815"/>
                    <a:ext cx="242651" cy="220346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17" name="矩形 116"/>
                  <p:cNvSpPr/>
                  <p:nvPr/>
                </p:nvSpPr>
                <p:spPr>
                  <a:xfrm>
                    <a:off x="4236172" y="2644815"/>
                    <a:ext cx="242651" cy="220346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cxnSp>
                <p:nvCxnSpPr>
                  <p:cNvPr id="1059" name="直接连接符 1058"/>
                  <p:cNvCxnSpPr/>
                  <p:nvPr/>
                </p:nvCxnSpPr>
                <p:spPr>
                  <a:xfrm>
                    <a:off x="3607647" y="2945219"/>
                    <a:ext cx="881809" cy="0"/>
                  </a:xfrm>
                  <a:prstGeom prst="line">
                    <a:avLst/>
                  </a:prstGeom>
                  <a:ln w="28575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21" name="矩形 120"/>
              <p:cNvSpPr/>
              <p:nvPr/>
            </p:nvSpPr>
            <p:spPr>
              <a:xfrm>
                <a:off x="1916897" y="2379289"/>
                <a:ext cx="1818168" cy="7442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>
                    <a:solidFill>
                      <a:schemeClr val="tx1"/>
                    </a:solidFill>
                  </a:rPr>
                  <a:t>网卡</a:t>
                </a:r>
              </a:p>
            </p:txBody>
          </p:sp>
        </p:grpSp>
      </p:grpSp>
      <p:sp>
        <p:nvSpPr>
          <p:cNvPr id="126" name="矩形 125"/>
          <p:cNvSpPr/>
          <p:nvPr/>
        </p:nvSpPr>
        <p:spPr>
          <a:xfrm>
            <a:off x="5075538" y="5741226"/>
            <a:ext cx="1680224" cy="677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smtClean="0">
                <a:solidFill>
                  <a:schemeClr val="tx1"/>
                </a:solidFill>
              </a:rPr>
              <a:t>弹性云服务器</a:t>
            </a:r>
            <a:endParaRPr lang="zh-CN" altLang="en-US" sz="1400">
              <a:solidFill>
                <a:schemeClr val="tx1"/>
              </a:solidFill>
            </a:endParaRPr>
          </a:p>
        </p:txBody>
      </p:sp>
      <p:grpSp>
        <p:nvGrpSpPr>
          <p:cNvPr id="1069" name="组合 1068"/>
          <p:cNvGrpSpPr/>
          <p:nvPr/>
        </p:nvGrpSpPr>
        <p:grpSpPr>
          <a:xfrm>
            <a:off x="7129747" y="2822211"/>
            <a:ext cx="1684641" cy="518278"/>
            <a:chOff x="7193545" y="2854110"/>
            <a:chExt cx="1684641" cy="518278"/>
          </a:xfrm>
        </p:grpSpPr>
        <p:sp>
          <p:nvSpPr>
            <p:cNvPr id="1064" name="矩形 1063"/>
            <p:cNvSpPr/>
            <p:nvPr/>
          </p:nvSpPr>
          <p:spPr>
            <a:xfrm>
              <a:off x="7193545" y="2854110"/>
              <a:ext cx="1684641" cy="3799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65" name="矩形 1064"/>
            <p:cNvSpPr/>
            <p:nvPr/>
          </p:nvSpPr>
          <p:spPr>
            <a:xfrm>
              <a:off x="7283301" y="2920728"/>
              <a:ext cx="206364" cy="219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9" name="矩形 128"/>
            <p:cNvSpPr/>
            <p:nvPr/>
          </p:nvSpPr>
          <p:spPr>
            <a:xfrm>
              <a:off x="7540997" y="2920728"/>
              <a:ext cx="206364" cy="219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0" name="矩形 129"/>
            <p:cNvSpPr/>
            <p:nvPr/>
          </p:nvSpPr>
          <p:spPr>
            <a:xfrm>
              <a:off x="7798693" y="2920728"/>
              <a:ext cx="206364" cy="219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1" name="矩形 130"/>
            <p:cNvSpPr/>
            <p:nvPr/>
          </p:nvSpPr>
          <p:spPr>
            <a:xfrm>
              <a:off x="8056389" y="2920728"/>
              <a:ext cx="206364" cy="219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2" name="矩形 131"/>
            <p:cNvSpPr/>
            <p:nvPr/>
          </p:nvSpPr>
          <p:spPr>
            <a:xfrm>
              <a:off x="8314085" y="2920728"/>
              <a:ext cx="206364" cy="219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3" name="矩形 132"/>
            <p:cNvSpPr/>
            <p:nvPr/>
          </p:nvSpPr>
          <p:spPr>
            <a:xfrm>
              <a:off x="8571783" y="2920728"/>
              <a:ext cx="206364" cy="219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66" name="矩形 1065"/>
            <p:cNvSpPr/>
            <p:nvPr/>
          </p:nvSpPr>
          <p:spPr>
            <a:xfrm>
              <a:off x="7371149" y="3240781"/>
              <a:ext cx="1375099" cy="124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068" name="直接连接符 1067"/>
            <p:cNvCxnSpPr/>
            <p:nvPr/>
          </p:nvCxnSpPr>
          <p:spPr>
            <a:xfrm>
              <a:off x="7522250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接连接符 136"/>
            <p:cNvCxnSpPr/>
            <p:nvPr/>
          </p:nvCxnSpPr>
          <p:spPr>
            <a:xfrm>
              <a:off x="7600219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接连接符 137"/>
            <p:cNvCxnSpPr/>
            <p:nvPr/>
          </p:nvCxnSpPr>
          <p:spPr>
            <a:xfrm>
              <a:off x="7674650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接连接符 138"/>
            <p:cNvCxnSpPr/>
            <p:nvPr/>
          </p:nvCxnSpPr>
          <p:spPr>
            <a:xfrm>
              <a:off x="7752619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接连接符 139"/>
            <p:cNvCxnSpPr/>
            <p:nvPr/>
          </p:nvCxnSpPr>
          <p:spPr>
            <a:xfrm>
              <a:off x="7812879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接连接符 140"/>
            <p:cNvCxnSpPr/>
            <p:nvPr/>
          </p:nvCxnSpPr>
          <p:spPr>
            <a:xfrm>
              <a:off x="7890848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接连接符 141"/>
            <p:cNvCxnSpPr/>
            <p:nvPr/>
          </p:nvCxnSpPr>
          <p:spPr>
            <a:xfrm>
              <a:off x="7965279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接连接符 142"/>
            <p:cNvCxnSpPr/>
            <p:nvPr/>
          </p:nvCxnSpPr>
          <p:spPr>
            <a:xfrm>
              <a:off x="8043248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接连接符 143"/>
            <p:cNvCxnSpPr/>
            <p:nvPr/>
          </p:nvCxnSpPr>
          <p:spPr>
            <a:xfrm>
              <a:off x="8117666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接连接符 144"/>
            <p:cNvCxnSpPr/>
            <p:nvPr/>
          </p:nvCxnSpPr>
          <p:spPr>
            <a:xfrm>
              <a:off x="8195635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接连接符 145"/>
            <p:cNvCxnSpPr/>
            <p:nvPr/>
          </p:nvCxnSpPr>
          <p:spPr>
            <a:xfrm>
              <a:off x="8270066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接连接符 146"/>
            <p:cNvCxnSpPr/>
            <p:nvPr/>
          </p:nvCxnSpPr>
          <p:spPr>
            <a:xfrm>
              <a:off x="8348035" y="3247857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接连接符 147"/>
            <p:cNvCxnSpPr/>
            <p:nvPr/>
          </p:nvCxnSpPr>
          <p:spPr>
            <a:xfrm>
              <a:off x="8415376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接连接符 148"/>
            <p:cNvCxnSpPr/>
            <p:nvPr/>
          </p:nvCxnSpPr>
          <p:spPr>
            <a:xfrm>
              <a:off x="8493345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接连接符 149"/>
            <p:cNvCxnSpPr/>
            <p:nvPr/>
          </p:nvCxnSpPr>
          <p:spPr>
            <a:xfrm>
              <a:off x="8567776" y="3244319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接连接符 150"/>
            <p:cNvCxnSpPr/>
            <p:nvPr/>
          </p:nvCxnSpPr>
          <p:spPr>
            <a:xfrm>
              <a:off x="8645745" y="3240781"/>
              <a:ext cx="0" cy="124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矩形 152"/>
          <p:cNvSpPr/>
          <p:nvPr/>
        </p:nvSpPr>
        <p:spPr>
          <a:xfrm>
            <a:off x="8723527" y="2656054"/>
            <a:ext cx="1680224" cy="677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smtClean="0">
                <a:solidFill>
                  <a:schemeClr val="tx1"/>
                </a:solidFill>
              </a:rPr>
              <a:t>内存</a:t>
            </a:r>
            <a:endParaRPr lang="en-US" altLang="zh-CN" sz="140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1400" smtClean="0">
                <a:solidFill>
                  <a:schemeClr val="tx1"/>
                </a:solidFill>
              </a:rPr>
              <a:t>（</a:t>
            </a:r>
            <a:r>
              <a:rPr lang="en-US" altLang="zh-CN" sz="1400" smtClean="0">
                <a:solidFill>
                  <a:schemeClr val="tx1"/>
                </a:solidFill>
              </a:rPr>
              <a:t>4GB</a:t>
            </a:r>
            <a:r>
              <a:rPr lang="zh-CN" altLang="en-US" sz="1400" smtClean="0">
                <a:solidFill>
                  <a:schemeClr val="tx1"/>
                </a:solidFill>
              </a:rPr>
              <a:t>）</a:t>
            </a:r>
            <a:endParaRPr lang="zh-CN" altLang="en-US" sz="1400">
              <a:solidFill>
                <a:schemeClr val="tx1"/>
              </a:solidFill>
            </a:endParaRPr>
          </a:p>
        </p:txBody>
      </p:sp>
      <p:cxnSp>
        <p:nvCxnSpPr>
          <p:cNvPr id="154" name="直接连接符 153"/>
          <p:cNvCxnSpPr/>
          <p:nvPr/>
        </p:nvCxnSpPr>
        <p:spPr>
          <a:xfrm>
            <a:off x="7380476" y="3215966"/>
            <a:ext cx="0" cy="1245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09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弹性云服务器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ECS</a:t>
            </a:r>
          </a:p>
          <a:p>
            <a:r>
              <a:rPr lang="zh-CN" altLang="en-US" b="1" smtClean="0">
                <a:latin typeface="+mn-lt"/>
                <a:ea typeface="+mn-ea"/>
              </a:rPr>
              <a:t>数据接入服务</a:t>
            </a:r>
            <a:r>
              <a:rPr lang="en-US" altLang="zh-CN" b="1" smtClean="0">
                <a:latin typeface="+mn-lt"/>
                <a:ea typeface="+mn-ea"/>
              </a:rPr>
              <a:t>DIS</a:t>
            </a:r>
            <a:endParaRPr lang="en-US" altLang="zh-CN" b="1">
              <a:latin typeface="+mn-lt"/>
              <a:ea typeface="+mn-ea"/>
            </a:endParaRP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对象存储服务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OBS</a:t>
            </a:r>
            <a:endParaRPr lang="en-US" altLang="zh-CN" b="1" smtClean="0">
              <a:latin typeface="+mn-lt"/>
              <a:ea typeface="+mn-ea"/>
            </a:endParaRPr>
          </a:p>
          <a:p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AI</a:t>
            </a:r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开发平台</a:t>
            </a:r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ModelArts</a:t>
            </a:r>
          </a:p>
          <a:p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华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为云一站式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API Explorer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4486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数据接入服务</a:t>
            </a:r>
            <a:r>
              <a:rPr lang="en-US" altLang="zh-CN" smtClean="0">
                <a:latin typeface="+mn-lt"/>
                <a:ea typeface="+mn-ea"/>
              </a:rPr>
              <a:t>DIS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>
                <a:latin typeface="+mn-lt"/>
                <a:ea typeface="+mn-ea"/>
              </a:rPr>
              <a:t>数据接入服务（</a:t>
            </a:r>
            <a:r>
              <a:rPr lang="en-US" altLang="zh-CN">
                <a:latin typeface="+mn-lt"/>
                <a:ea typeface="+mn-ea"/>
              </a:rPr>
              <a:t>Data Ingestion Service</a:t>
            </a:r>
            <a:r>
              <a:rPr lang="zh-CN" altLang="en-US">
                <a:latin typeface="+mn-lt"/>
                <a:ea typeface="+mn-ea"/>
              </a:rPr>
              <a:t>，简称</a:t>
            </a:r>
            <a:r>
              <a:rPr lang="en-US" altLang="zh-CN">
                <a:latin typeface="+mn-lt"/>
                <a:ea typeface="+mn-ea"/>
              </a:rPr>
              <a:t>DIS</a:t>
            </a:r>
            <a:r>
              <a:rPr lang="zh-CN" altLang="en-US">
                <a:latin typeface="+mn-lt"/>
                <a:ea typeface="+mn-ea"/>
              </a:rPr>
              <a:t>）可让您轻松收集、处理和分发实时流数据，以便您对新信息快速做出响应。</a:t>
            </a:r>
            <a:r>
              <a:rPr lang="en-US" altLang="zh-CN">
                <a:latin typeface="+mn-lt"/>
                <a:ea typeface="+mn-ea"/>
              </a:rPr>
              <a:t>DIS</a:t>
            </a:r>
            <a:r>
              <a:rPr lang="zh-CN" altLang="en-US">
                <a:latin typeface="+mn-lt"/>
                <a:ea typeface="+mn-ea"/>
              </a:rPr>
              <a:t>对接多种第三方数据采集工具，提供丰富的云服务</a:t>
            </a:r>
            <a:r>
              <a:rPr lang="en-US" altLang="zh-CN">
                <a:latin typeface="+mn-lt"/>
                <a:ea typeface="+mn-ea"/>
              </a:rPr>
              <a:t>Connector</a:t>
            </a:r>
            <a:r>
              <a:rPr lang="zh-CN" altLang="en-US">
                <a:latin typeface="+mn-lt"/>
                <a:ea typeface="+mn-ea"/>
              </a:rPr>
              <a:t>及</a:t>
            </a:r>
            <a:r>
              <a:rPr lang="en-US" altLang="zh-CN">
                <a:latin typeface="+mn-lt"/>
                <a:ea typeface="+mn-ea"/>
              </a:rPr>
              <a:t>Agent/SDK</a:t>
            </a:r>
            <a:r>
              <a:rPr lang="zh-CN" altLang="en-US">
                <a:latin typeface="+mn-lt"/>
                <a:ea typeface="+mn-ea"/>
              </a:rPr>
              <a:t>。适用于</a:t>
            </a:r>
            <a:r>
              <a:rPr lang="en-US" altLang="zh-CN">
                <a:latin typeface="+mn-lt"/>
                <a:ea typeface="+mn-ea"/>
              </a:rPr>
              <a:t>IoT</a:t>
            </a:r>
            <a:r>
              <a:rPr lang="zh-CN" altLang="en-US">
                <a:latin typeface="+mn-lt"/>
                <a:ea typeface="+mn-ea"/>
              </a:rPr>
              <a:t>、互联网、媒体等行业的设备监控、实时推荐、日志分析等场景。</a:t>
            </a:r>
          </a:p>
        </p:txBody>
      </p:sp>
      <p:grpSp>
        <p:nvGrpSpPr>
          <p:cNvPr id="53" name="组合 52"/>
          <p:cNvGrpSpPr/>
          <p:nvPr/>
        </p:nvGrpSpPr>
        <p:grpSpPr>
          <a:xfrm>
            <a:off x="4688947" y="3527957"/>
            <a:ext cx="3152135" cy="1946403"/>
            <a:chOff x="4752745" y="3527957"/>
            <a:chExt cx="3152135" cy="1946403"/>
          </a:xfrm>
        </p:grpSpPr>
        <p:sp>
          <p:nvSpPr>
            <p:cNvPr id="5" name="云形 4"/>
            <p:cNvSpPr/>
            <p:nvPr/>
          </p:nvSpPr>
          <p:spPr>
            <a:xfrm>
              <a:off x="5516517" y="3934047"/>
              <a:ext cx="1754372" cy="914400"/>
            </a:xfrm>
            <a:prstGeom prst="cloud">
              <a:avLst/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DIS</a:t>
              </a:r>
              <a:r>
                <a:rPr lang="zh-CN" altLang="en-US" smtClean="0">
                  <a:solidFill>
                    <a:schemeClr val="tx1"/>
                  </a:solidFill>
                </a:rPr>
                <a:t>产品优势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右箭头 6"/>
            <p:cNvSpPr/>
            <p:nvPr/>
          </p:nvSpPr>
          <p:spPr>
            <a:xfrm rot="2610908">
              <a:off x="4752745" y="3553934"/>
              <a:ext cx="763772" cy="531627"/>
            </a:xfrm>
            <a:prstGeom prst="rightArrow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右箭头 9"/>
            <p:cNvSpPr/>
            <p:nvPr/>
          </p:nvSpPr>
          <p:spPr>
            <a:xfrm rot="8357847">
              <a:off x="7137982" y="3527957"/>
              <a:ext cx="763772" cy="531627"/>
            </a:xfrm>
            <a:prstGeom prst="rightArrow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右箭头 10"/>
            <p:cNvSpPr/>
            <p:nvPr/>
          </p:nvSpPr>
          <p:spPr>
            <a:xfrm rot="19342404">
              <a:off x="4818828" y="4942733"/>
              <a:ext cx="763772" cy="531627"/>
            </a:xfrm>
            <a:prstGeom prst="rightArrow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右箭头 11"/>
            <p:cNvSpPr/>
            <p:nvPr/>
          </p:nvSpPr>
          <p:spPr>
            <a:xfrm rot="13422375">
              <a:off x="7141108" y="4930382"/>
              <a:ext cx="763772" cy="531627"/>
            </a:xfrm>
            <a:prstGeom prst="rightArrow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636334" y="3338628"/>
            <a:ext cx="893443" cy="789485"/>
            <a:chOff x="3540637" y="3338628"/>
            <a:chExt cx="893443" cy="789485"/>
          </a:xfrm>
        </p:grpSpPr>
        <p:grpSp>
          <p:nvGrpSpPr>
            <p:cNvPr id="21" name="组合 20"/>
            <p:cNvGrpSpPr/>
            <p:nvPr/>
          </p:nvGrpSpPr>
          <p:grpSpPr>
            <a:xfrm>
              <a:off x="3540637" y="3338628"/>
              <a:ext cx="893443" cy="789485"/>
              <a:chOff x="2286000" y="3242911"/>
              <a:chExt cx="893443" cy="789505"/>
            </a:xfrm>
          </p:grpSpPr>
          <p:grpSp>
            <p:nvGrpSpPr>
              <p:cNvPr id="15" name="组合 14"/>
              <p:cNvGrpSpPr/>
              <p:nvPr/>
            </p:nvGrpSpPr>
            <p:grpSpPr>
              <a:xfrm>
                <a:off x="2286000" y="3242911"/>
                <a:ext cx="893135" cy="276467"/>
                <a:chOff x="2286000" y="3242911"/>
                <a:chExt cx="893135" cy="276467"/>
              </a:xfrm>
            </p:grpSpPr>
            <p:sp>
              <p:nvSpPr>
                <p:cNvPr id="14" name="半闭框 13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" name="半闭框 15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8" name="组合 17"/>
              <p:cNvGrpSpPr/>
              <p:nvPr/>
            </p:nvGrpSpPr>
            <p:grpSpPr>
              <a:xfrm rot="10800000">
                <a:off x="2286308" y="3755949"/>
                <a:ext cx="893135" cy="276467"/>
                <a:chOff x="2286000" y="3242911"/>
                <a:chExt cx="893135" cy="276467"/>
              </a:xfrm>
            </p:grpSpPr>
            <p:sp>
              <p:nvSpPr>
                <p:cNvPr id="19" name="半闭框 18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半闭框 19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34475" y="3405303"/>
              <a:ext cx="704850" cy="666750"/>
            </a:xfrm>
            <a:prstGeom prst="rect">
              <a:avLst/>
            </a:prstGeom>
          </p:spPr>
        </p:pic>
      </p:grpSp>
      <p:grpSp>
        <p:nvGrpSpPr>
          <p:cNvPr id="54" name="组合 53"/>
          <p:cNvGrpSpPr/>
          <p:nvPr/>
        </p:nvGrpSpPr>
        <p:grpSpPr>
          <a:xfrm>
            <a:off x="3615376" y="4884370"/>
            <a:ext cx="893443" cy="789485"/>
            <a:chOff x="3540945" y="4841838"/>
            <a:chExt cx="893443" cy="789485"/>
          </a:xfrm>
        </p:grpSpPr>
        <p:pic>
          <p:nvPicPr>
            <p:cNvPr id="30" name="图片 2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34475" y="4901316"/>
              <a:ext cx="714375" cy="657225"/>
            </a:xfrm>
            <a:prstGeom prst="rect">
              <a:avLst/>
            </a:prstGeom>
          </p:spPr>
        </p:pic>
        <p:grpSp>
          <p:nvGrpSpPr>
            <p:cNvPr id="32" name="组合 31"/>
            <p:cNvGrpSpPr/>
            <p:nvPr/>
          </p:nvGrpSpPr>
          <p:grpSpPr>
            <a:xfrm>
              <a:off x="3540945" y="4841838"/>
              <a:ext cx="893443" cy="789485"/>
              <a:chOff x="2286000" y="3242911"/>
              <a:chExt cx="893443" cy="789505"/>
            </a:xfrm>
          </p:grpSpPr>
          <p:grpSp>
            <p:nvGrpSpPr>
              <p:cNvPr id="33" name="组合 32"/>
              <p:cNvGrpSpPr/>
              <p:nvPr/>
            </p:nvGrpSpPr>
            <p:grpSpPr>
              <a:xfrm>
                <a:off x="2286000" y="3242911"/>
                <a:ext cx="893135" cy="276467"/>
                <a:chOff x="2286000" y="3242911"/>
                <a:chExt cx="893135" cy="276467"/>
              </a:xfrm>
            </p:grpSpPr>
            <p:sp>
              <p:nvSpPr>
                <p:cNvPr id="37" name="半闭框 36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8" name="半闭框 37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4" name="组合 33"/>
              <p:cNvGrpSpPr/>
              <p:nvPr/>
            </p:nvGrpSpPr>
            <p:grpSpPr>
              <a:xfrm rot="10800000">
                <a:off x="2286308" y="3755949"/>
                <a:ext cx="893135" cy="276467"/>
                <a:chOff x="2286000" y="3242911"/>
                <a:chExt cx="893135" cy="276467"/>
              </a:xfrm>
            </p:grpSpPr>
            <p:sp>
              <p:nvSpPr>
                <p:cNvPr id="35" name="半闭框 34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" name="半闭框 35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39" name="矩形 38"/>
          <p:cNvSpPr/>
          <p:nvPr/>
        </p:nvSpPr>
        <p:spPr>
          <a:xfrm>
            <a:off x="1040717" y="3162038"/>
            <a:ext cx="2426888" cy="1229209"/>
          </a:xfrm>
          <a:prstGeom prst="rect">
            <a:avLst/>
          </a:prstGeom>
          <a:noFill/>
          <a:ln w="28575">
            <a:noFill/>
            <a:prstDash val="dash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zh-CN" altLang="en-US" b="1" smtClean="0">
                <a:solidFill>
                  <a:srgbClr val="C00000"/>
                </a:solidFill>
              </a:rPr>
              <a:t>                  高效传输</a:t>
            </a:r>
            <a:endParaRPr lang="en-US" altLang="zh-CN" b="1" smtClean="0">
              <a:solidFill>
                <a:srgbClr val="C00000"/>
              </a:solidFill>
            </a:endParaRPr>
          </a:p>
          <a:p>
            <a:r>
              <a:rPr lang="zh-CN" altLang="en-US" smtClean="0">
                <a:solidFill>
                  <a:srgbClr val="0070C0"/>
                </a:solidFill>
              </a:rPr>
              <a:t>百万并发，毫秒级响应，单分片每日可传输百</a:t>
            </a:r>
            <a:r>
              <a:rPr lang="en-US" altLang="zh-CN" smtClean="0">
                <a:solidFill>
                  <a:srgbClr val="0070C0"/>
                </a:solidFill>
              </a:rPr>
              <a:t>GB</a:t>
            </a:r>
            <a:r>
              <a:rPr lang="zh-CN" altLang="en-US" smtClean="0">
                <a:solidFill>
                  <a:srgbClr val="0070C0"/>
                </a:solidFill>
              </a:rPr>
              <a:t>数据</a:t>
            </a:r>
            <a:endParaRPr lang="zh-CN" altLang="en-US">
              <a:solidFill>
                <a:srgbClr val="0070C0"/>
              </a:solidFill>
            </a:endParaRPr>
          </a:p>
        </p:txBody>
      </p:sp>
      <p:grpSp>
        <p:nvGrpSpPr>
          <p:cNvPr id="48" name="组合 47"/>
          <p:cNvGrpSpPr/>
          <p:nvPr/>
        </p:nvGrpSpPr>
        <p:grpSpPr>
          <a:xfrm>
            <a:off x="7984908" y="3284303"/>
            <a:ext cx="893443" cy="789485"/>
            <a:chOff x="8792999" y="3103542"/>
            <a:chExt cx="893443" cy="789485"/>
          </a:xfrm>
        </p:grpSpPr>
        <p:grpSp>
          <p:nvGrpSpPr>
            <p:cNvPr id="23" name="组合 22"/>
            <p:cNvGrpSpPr/>
            <p:nvPr/>
          </p:nvGrpSpPr>
          <p:grpSpPr>
            <a:xfrm>
              <a:off x="8792999" y="3103542"/>
              <a:ext cx="893443" cy="789485"/>
              <a:chOff x="2286000" y="3242911"/>
              <a:chExt cx="893443" cy="789505"/>
            </a:xfrm>
            <a:solidFill>
              <a:srgbClr val="00B050"/>
            </a:solidFill>
          </p:grpSpPr>
          <p:grpSp>
            <p:nvGrpSpPr>
              <p:cNvPr id="24" name="组合 23"/>
              <p:cNvGrpSpPr/>
              <p:nvPr/>
            </p:nvGrpSpPr>
            <p:grpSpPr>
              <a:xfrm>
                <a:off x="2286000" y="3242911"/>
                <a:ext cx="893135" cy="276467"/>
                <a:chOff x="2286000" y="3242911"/>
                <a:chExt cx="893135" cy="276467"/>
              </a:xfrm>
              <a:grpFill/>
            </p:grpSpPr>
            <p:sp>
              <p:nvSpPr>
                <p:cNvPr id="28" name="半闭框 27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半闭框 28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5" name="组合 24"/>
              <p:cNvGrpSpPr/>
              <p:nvPr/>
            </p:nvGrpSpPr>
            <p:grpSpPr>
              <a:xfrm rot="10800000">
                <a:off x="2286308" y="3755949"/>
                <a:ext cx="893135" cy="276467"/>
                <a:chOff x="2286000" y="3242911"/>
                <a:chExt cx="893135" cy="276467"/>
              </a:xfrm>
              <a:grpFill/>
            </p:grpSpPr>
            <p:sp>
              <p:nvSpPr>
                <p:cNvPr id="26" name="半闭框 25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半闭框 26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92058" y="3151348"/>
              <a:ext cx="695325" cy="704850"/>
            </a:xfrm>
            <a:prstGeom prst="rect">
              <a:avLst/>
            </a:prstGeom>
          </p:spPr>
        </p:pic>
      </p:grpSp>
      <p:grpSp>
        <p:nvGrpSpPr>
          <p:cNvPr id="49" name="组合 48"/>
          <p:cNvGrpSpPr/>
          <p:nvPr/>
        </p:nvGrpSpPr>
        <p:grpSpPr>
          <a:xfrm>
            <a:off x="8041504" y="5023919"/>
            <a:ext cx="893443" cy="789485"/>
            <a:chOff x="8530611" y="4960120"/>
            <a:chExt cx="893443" cy="789485"/>
          </a:xfrm>
        </p:grpSpPr>
        <p:grpSp>
          <p:nvGrpSpPr>
            <p:cNvPr id="41" name="组合 40"/>
            <p:cNvGrpSpPr/>
            <p:nvPr/>
          </p:nvGrpSpPr>
          <p:grpSpPr>
            <a:xfrm>
              <a:off x="8530611" y="4960120"/>
              <a:ext cx="893443" cy="789485"/>
              <a:chOff x="2286000" y="3242911"/>
              <a:chExt cx="893443" cy="789505"/>
            </a:xfrm>
            <a:solidFill>
              <a:srgbClr val="00B050"/>
            </a:solidFill>
          </p:grpSpPr>
          <p:grpSp>
            <p:nvGrpSpPr>
              <p:cNvPr id="42" name="组合 41"/>
              <p:cNvGrpSpPr/>
              <p:nvPr/>
            </p:nvGrpSpPr>
            <p:grpSpPr>
              <a:xfrm>
                <a:off x="2286000" y="3242911"/>
                <a:ext cx="893135" cy="276467"/>
                <a:chOff x="2286000" y="3242911"/>
                <a:chExt cx="893135" cy="276467"/>
              </a:xfrm>
              <a:grpFill/>
            </p:grpSpPr>
            <p:sp>
              <p:nvSpPr>
                <p:cNvPr id="46" name="半闭框 45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半闭框 46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3" name="组合 42"/>
              <p:cNvGrpSpPr/>
              <p:nvPr/>
            </p:nvGrpSpPr>
            <p:grpSpPr>
              <a:xfrm rot="10800000">
                <a:off x="2286308" y="3755949"/>
                <a:ext cx="893135" cy="276467"/>
                <a:chOff x="2286000" y="3242911"/>
                <a:chExt cx="893135" cy="276467"/>
              </a:xfrm>
              <a:grpFill/>
            </p:grpSpPr>
            <p:sp>
              <p:nvSpPr>
                <p:cNvPr id="44" name="半闭框 43"/>
                <p:cNvSpPr/>
                <p:nvPr/>
              </p:nvSpPr>
              <p:spPr>
                <a:xfrm>
                  <a:off x="2286000" y="3242931"/>
                  <a:ext cx="265814" cy="265814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5" name="半闭框 44"/>
                <p:cNvSpPr/>
                <p:nvPr/>
              </p:nvSpPr>
              <p:spPr>
                <a:xfrm rot="5400000">
                  <a:off x="2908607" y="3248851"/>
                  <a:ext cx="276467" cy="264588"/>
                </a:xfrm>
                <a:prstGeom prst="halfFrame">
                  <a:avLst>
                    <a:gd name="adj1" fmla="val 9091"/>
                    <a:gd name="adj2" fmla="val 606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pic>
          <p:nvPicPr>
            <p:cNvPr id="40" name="图片 3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38854" y="5051029"/>
              <a:ext cx="704850" cy="666750"/>
            </a:xfrm>
            <a:prstGeom prst="rect">
              <a:avLst/>
            </a:prstGeom>
          </p:spPr>
        </p:pic>
      </p:grpSp>
      <p:sp>
        <p:nvSpPr>
          <p:cNvPr id="51" name="矩形 50"/>
          <p:cNvSpPr/>
          <p:nvPr/>
        </p:nvSpPr>
        <p:spPr>
          <a:xfrm>
            <a:off x="1035037" y="4621975"/>
            <a:ext cx="2426888" cy="1229209"/>
          </a:xfrm>
          <a:prstGeom prst="rect">
            <a:avLst/>
          </a:prstGeom>
          <a:noFill/>
          <a:ln w="28575">
            <a:noFill/>
            <a:prstDash val="dash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zh-CN" altLang="en-US" b="1" smtClean="0">
                <a:solidFill>
                  <a:srgbClr val="C00000"/>
                </a:solidFill>
              </a:rPr>
              <a:t>                  安全可靠</a:t>
            </a:r>
            <a:r>
              <a:rPr lang="zh-CN" altLang="en-US" smtClean="0">
                <a:solidFill>
                  <a:srgbClr val="0070C0"/>
                </a:solidFill>
              </a:rPr>
              <a:t>支持数据加密传输，租户资源和操作隔离，获得欧洲</a:t>
            </a:r>
            <a:r>
              <a:rPr lang="en-US" altLang="zh-CN" smtClean="0">
                <a:solidFill>
                  <a:srgbClr val="0070C0"/>
                </a:solidFill>
              </a:rPr>
              <a:t>PSA</a:t>
            </a:r>
            <a:r>
              <a:rPr lang="zh-CN" altLang="en-US" smtClean="0">
                <a:solidFill>
                  <a:srgbClr val="0070C0"/>
                </a:solidFill>
              </a:rPr>
              <a:t>认证</a:t>
            </a:r>
            <a:endParaRPr lang="zh-CN" altLang="en-US">
              <a:solidFill>
                <a:srgbClr val="0070C0"/>
              </a:solidFill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9046772" y="2909541"/>
            <a:ext cx="2598567" cy="1229209"/>
          </a:xfrm>
          <a:prstGeom prst="rect">
            <a:avLst/>
          </a:prstGeom>
          <a:noFill/>
          <a:ln w="28575">
            <a:noFill/>
            <a:prstDash val="dash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zh-CN" altLang="en-US" b="1" smtClean="0">
                <a:solidFill>
                  <a:srgbClr val="C00000"/>
                </a:solidFill>
              </a:rPr>
              <a:t>简单易用</a:t>
            </a:r>
            <a:endParaRPr lang="en-US" altLang="zh-CN" b="1" smtClean="0">
              <a:solidFill>
                <a:srgbClr val="C00000"/>
              </a:solidFill>
            </a:endParaRPr>
          </a:p>
          <a:p>
            <a:r>
              <a:rPr lang="zh-CN" altLang="en-US">
                <a:solidFill>
                  <a:srgbClr val="0070C0"/>
                </a:solidFill>
              </a:rPr>
              <a:t>服务秒级开通。用户配置</a:t>
            </a:r>
            <a:r>
              <a:rPr lang="en-US" altLang="zh-CN">
                <a:solidFill>
                  <a:srgbClr val="0070C0"/>
                </a:solidFill>
              </a:rPr>
              <a:t>SDK/Agent</a:t>
            </a:r>
            <a:r>
              <a:rPr lang="zh-CN" altLang="en-US">
                <a:solidFill>
                  <a:srgbClr val="0070C0"/>
                </a:solidFill>
              </a:rPr>
              <a:t>实现免编程数据采集，快速实现数据采集、传输</a:t>
            </a:r>
            <a:endParaRPr lang="en-US" altLang="zh-CN" smtClean="0">
              <a:solidFill>
                <a:srgbClr val="0070C0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9009070" y="4754006"/>
            <a:ext cx="2598567" cy="1229209"/>
          </a:xfrm>
          <a:prstGeom prst="rect">
            <a:avLst/>
          </a:prstGeom>
          <a:noFill/>
          <a:ln w="28575">
            <a:noFill/>
            <a:prstDash val="dash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zh-CN" altLang="en-US" b="1">
                <a:solidFill>
                  <a:srgbClr val="C00000"/>
                </a:solidFill>
              </a:rPr>
              <a:t>无</a:t>
            </a:r>
            <a:r>
              <a:rPr lang="zh-CN" altLang="en-US" b="1" smtClean="0">
                <a:solidFill>
                  <a:srgbClr val="C00000"/>
                </a:solidFill>
              </a:rPr>
              <a:t>忧运维</a:t>
            </a:r>
            <a:endParaRPr lang="en-US" altLang="zh-CN" b="1" smtClean="0">
              <a:solidFill>
                <a:srgbClr val="C00000"/>
              </a:solidFill>
            </a:endParaRPr>
          </a:p>
          <a:p>
            <a:r>
              <a:rPr lang="zh-CN" altLang="en-US">
                <a:solidFill>
                  <a:srgbClr val="0070C0"/>
                </a:solidFill>
              </a:rPr>
              <a:t>按</a:t>
            </a:r>
            <a:r>
              <a:rPr lang="zh-CN" altLang="en-US" smtClean="0">
                <a:solidFill>
                  <a:srgbClr val="0070C0"/>
                </a:solidFill>
              </a:rPr>
              <a:t>需使用，相比基于</a:t>
            </a:r>
            <a:r>
              <a:rPr lang="en-US" altLang="zh-CN" smtClean="0">
                <a:solidFill>
                  <a:srgbClr val="0070C0"/>
                </a:solidFill>
              </a:rPr>
              <a:t>Flume</a:t>
            </a:r>
            <a:r>
              <a:rPr lang="zh-CN" altLang="en-US" smtClean="0">
                <a:solidFill>
                  <a:srgbClr val="0070C0"/>
                </a:solidFill>
              </a:rPr>
              <a:t>和</a:t>
            </a:r>
            <a:r>
              <a:rPr lang="en-US" altLang="zh-CN" smtClean="0">
                <a:solidFill>
                  <a:srgbClr val="0070C0"/>
                </a:solidFill>
              </a:rPr>
              <a:t>Kafka</a:t>
            </a:r>
            <a:r>
              <a:rPr lang="zh-CN" altLang="en-US" smtClean="0">
                <a:solidFill>
                  <a:srgbClr val="0070C0"/>
                </a:solidFill>
              </a:rPr>
              <a:t>自建系统成本降低</a:t>
            </a:r>
            <a:r>
              <a:rPr lang="en-US" altLang="zh-CN" smtClean="0">
                <a:solidFill>
                  <a:srgbClr val="0070C0"/>
                </a:solidFill>
              </a:rPr>
              <a:t>5</a:t>
            </a:r>
            <a:r>
              <a:rPr lang="zh-CN" altLang="en-US" smtClean="0">
                <a:solidFill>
                  <a:srgbClr val="0070C0"/>
                </a:solidFill>
              </a:rPr>
              <a:t>倍</a:t>
            </a:r>
            <a:endParaRPr lang="en-US" altLang="zh-CN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2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弹性云服务器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ECS</a:t>
            </a:r>
          </a:p>
          <a:p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数据接入服务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DIS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zh-CN" altLang="en-US" b="1" smtClean="0">
                <a:latin typeface="+mn-lt"/>
                <a:ea typeface="+mn-ea"/>
              </a:rPr>
              <a:t>对象存储服务</a:t>
            </a:r>
            <a:r>
              <a:rPr lang="en-US" altLang="zh-CN" b="1" smtClean="0">
                <a:latin typeface="+mn-lt"/>
                <a:ea typeface="+mn-ea"/>
              </a:rPr>
              <a:t>OBS</a:t>
            </a:r>
          </a:p>
          <a:p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AI</a:t>
            </a:r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开发平台</a:t>
            </a:r>
            <a:r>
              <a:rPr lang="en-US" altLang="zh-CN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ModelArts</a:t>
            </a:r>
          </a:p>
          <a:p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华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为云一站式</a:t>
            </a:r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API Explorer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7716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标题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功能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内容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感谢页模板">
  <a:themeElements>
    <a:clrScheme name="2210">
      <a:dk1>
        <a:srgbClr val="1D1D1A"/>
      </a:dk1>
      <a:lt1>
        <a:srgbClr val="1D1D1A"/>
      </a:lt1>
      <a:dk2>
        <a:srgbClr val="FFFFFF"/>
      </a:dk2>
      <a:lt2>
        <a:srgbClr val="FFFFFF"/>
      </a:lt2>
      <a:accent1>
        <a:srgbClr val="C7000A"/>
      </a:accent1>
      <a:accent2>
        <a:srgbClr val="E9002F"/>
      </a:accent2>
      <a:accent3>
        <a:srgbClr val="F4A100"/>
      </a:accent3>
      <a:accent4>
        <a:srgbClr val="FFFF00"/>
      </a:accent4>
      <a:accent5>
        <a:srgbClr val="232323"/>
      </a:accent5>
      <a:accent6>
        <a:srgbClr val="666666"/>
      </a:accent6>
      <a:hlink>
        <a:srgbClr val="919191"/>
      </a:hlink>
      <a:folHlink>
        <a:srgbClr val="C4C4C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A002F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演示文稿1" id="{5D7106B4-FD24-471A-B326-8B58E27A973B}" vid="{1AA013AF-7C2E-4A39-9796-86760F640C19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77333E8A2F07A74D848136A2C03778F8" ma:contentTypeVersion="1" ma:contentTypeDescription="新建文档。" ma:contentTypeScope="" ma:versionID="32df6459cfb251e4db0ad1491a0e774c">
  <xsd:schema xmlns:xsd="http://www.w3.org/2001/XMLSchema" xmlns:xs="http://www.w3.org/2001/XMLSchema" xmlns:p="http://schemas.microsoft.com/office/2006/metadata/properties" xmlns:ns2="475f1e55-3009-46d8-9566-5d569a2b3a98" targetNamespace="http://schemas.microsoft.com/office/2006/metadata/properties" ma:root="true" ma:fieldsID="e872da27d3e632afd91cf7694db677c0" ns2:_="">
    <xsd:import namespace="475f1e55-3009-46d8-9566-5d569a2b3a9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f1e55-3009-46d8-9566-5d569a2b3a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A4E927-2E19-40DA-AC21-D3EBC4321306}">
  <ds:schemaRefs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80A7E22-D39E-4565-A19A-E8AEE07025FD}"/>
</file>

<file path=customXml/itemProps3.xml><?xml version="1.0" encoding="utf-8"?>
<ds:datastoreItem xmlns:ds="http://schemas.openxmlformats.org/officeDocument/2006/customXml" ds:itemID="{E0C0B7D1-9D1B-4D75-900E-434169096B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2301</TotalTime>
  <Words>1175</Words>
  <Application>Microsoft Office PowerPoint</Application>
  <PresentationFormat>宽屏</PresentationFormat>
  <Paragraphs>99</Paragraphs>
  <Slides>17</Slides>
  <Notes>17</Notes>
  <HiddenSlides>1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方正兰亭黑简体</vt:lpstr>
      <vt:lpstr>宋体</vt:lpstr>
      <vt:lpstr>微软雅黑</vt:lpstr>
      <vt:lpstr>微软雅黑</vt:lpstr>
      <vt:lpstr>Arial</vt:lpstr>
      <vt:lpstr>Calibri</vt:lpstr>
      <vt:lpstr>Calibri Light</vt:lpstr>
      <vt:lpstr>Huawei Sans</vt:lpstr>
      <vt:lpstr>Wingdings</vt:lpstr>
      <vt:lpstr>1_标题页模板</vt:lpstr>
      <vt:lpstr>2_功能页模板</vt:lpstr>
      <vt:lpstr>3_内容页模板</vt:lpstr>
      <vt:lpstr>4_感谢页模板</vt:lpstr>
      <vt:lpstr>PowerPoint 演示文稿</vt:lpstr>
      <vt:lpstr>IoT相关云服务介绍</vt:lpstr>
      <vt:lpstr>PowerPoint 演示文稿</vt:lpstr>
      <vt:lpstr>PowerPoint 演示文稿</vt:lpstr>
      <vt:lpstr>PowerPoint 演示文稿</vt:lpstr>
      <vt:lpstr>弹性云服务器ECS</vt:lpstr>
      <vt:lpstr>PowerPoint 演示文稿</vt:lpstr>
      <vt:lpstr>数据接入服务DIS</vt:lpstr>
      <vt:lpstr>PowerPoint 演示文稿</vt:lpstr>
      <vt:lpstr>对象存储服务OBS</vt:lpstr>
      <vt:lpstr>PowerPoint 演示文稿</vt:lpstr>
      <vt:lpstr>AI开发平台ModelArts</vt:lpstr>
      <vt:lpstr>PowerPoint 演示文稿</vt:lpstr>
      <vt:lpstr>华为云 - 站式API Explorer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fanyan (A)</dc:creator>
  <cp:lastModifiedBy>Tangyan (Sophia)</cp:lastModifiedBy>
  <cp:revision>199</cp:revision>
  <cp:lastPrinted>2020-07-31T09:33:18Z</cp:lastPrinted>
  <dcterms:created xsi:type="dcterms:W3CDTF">2018-11-29T10:16:29Z</dcterms:created>
  <dcterms:modified xsi:type="dcterms:W3CDTF">2020-09-08T10:42:40Z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(3)wnb/MlNWdXAIkDT0KkSx22/WxzyOkMPZngYgHUNcnePVtZGrGJ/V62StdaODzZuoxly/uZ1c
ocNX6V3cEef8tFXxUVywrzcnQcgeqaCecc0hUtksv6kZblaw1zJE1vu9b++X0ZwKLDs9Pm0x
G9gPArzOlzWTTUzw/A809hywOAARBTCdGIWh+6fh0VcN6cChO/IMQx44B9gtdMdc/xK8Rsp1
WoJHcSax50rKg+K166</vt:lpwstr>
  </property>
  <property fmtid="{D5CDD505-2E9C-101B-9397-08002B2CF9AE}" pid="3" name="_2015_ms_pID_7253431">
    <vt:lpwstr>FgojenDKhJKcIj2c1UaqCasuCNnrnsQv4uHIIUH7k2hUE5r9SOGulN
eAYLAey1unHPGE6zMkqmLRJJXMs3jlz57i7BfFsskxKGO+26TU8XylVJNO6AqMMm5zXTPHSy
0EnodgO5lhRysqMiaArJX1S0TxV2Kmbbox2W39JCWac0WcMLC1vkFUvoE7lFFlTVs6UP/ji3
kpuolcGWAHkcxBW3oa1Ztp8qBwmtVLULr22L</vt:lpwstr>
  </property>
  <property fmtid="{D5CDD505-2E9C-101B-9397-08002B2CF9AE}" pid="4" name="_2015_ms_pID_7253432">
    <vt:lpwstr>Sg==</vt:lpwstr>
  </property>
  <property fmtid="{D5CDD505-2E9C-101B-9397-08002B2CF9AE}" pid="5" name="ContentTypeId">
    <vt:lpwstr>0x01010077333E8A2F07A74D848136A2C03778F8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1599463785</vt:lpwstr>
  </property>
</Properties>
</file>